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5" r:id="rId21"/>
    <p:sldId id="283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94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20.jpeg"/><Relationship Id="rId4" Type="http://schemas.openxmlformats.org/officeDocument/2006/relationships/tags" Target="../tags/tag30.xml"/><Relationship Id="rId3" Type="http://schemas.openxmlformats.org/officeDocument/2006/relationships/image" Target="../media/image19.jpeg"/><Relationship Id="rId2" Type="http://schemas.openxmlformats.org/officeDocument/2006/relationships/tags" Target="../tags/tag2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9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0653" y="1376390"/>
            <a:ext cx="7559818" cy="227516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山东明硕智能</a:t>
            </a:r>
            <a:endParaRPr lang="en-US" sz="57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科技有限公司</a:t>
            </a:r>
            <a:endParaRPr lang="en-US" sz="57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044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负责公司产品的实施、部署和运维工作，确保产品正常运行和高效稳定。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105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协调内外部资源，解决项目实施过程中遇到的技术问题和挑战。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26223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90284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654250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与客户保持良好沟通，了解客户需求，提供技术支持和解决方案。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515429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633797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编写和维护项目实施文档、技术手册和运维流程。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494977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2122" b="2122"/>
          <a:stretch>
            <a:fillRect/>
          </a:stretch>
        </p:blipFill>
        <p:spPr>
          <a:xfrm>
            <a:off x="454963" y="3801273"/>
            <a:ext cx="3547872" cy="2267712"/>
          </a:xfrm>
          <a:prstGeom prst="round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1881" b="1881"/>
          <a:stretch>
            <a:fillRect/>
          </a:stretch>
        </p:blipFill>
        <p:spPr>
          <a:xfrm>
            <a:off x="4281896" y="3801273"/>
            <a:ext cx="3547872" cy="2267712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2122" b="2122"/>
          <a:stretch>
            <a:fillRect/>
          </a:stretch>
        </p:blipFill>
        <p:spPr>
          <a:xfrm>
            <a:off x="8108829" y="3801273"/>
            <a:ext cx="3547872" cy="2267712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岗位职责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6215585" y="4410929"/>
            <a:ext cx="5976415" cy="2477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9148" b="19148"/>
          <a:stretch>
            <a:fillRect/>
          </a:stretch>
        </p:blipFill>
        <p:spPr>
          <a:xfrm>
            <a:off x="-18992" y="4406623"/>
            <a:ext cx="6025830" cy="24818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17610" y="1427595"/>
            <a:ext cx="11356781" cy="3293003"/>
          </a:xfrm>
          <a:prstGeom prst="roundRect">
            <a:avLst>
              <a:gd name="adj" fmla="val 6501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chemeClr val="accent1">
                <a:alpha val="6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任职要求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87942" y="1856389"/>
            <a:ext cx="709869" cy="709869"/>
          </a:xfrm>
          <a:prstGeom prst="ellipse">
            <a:avLst/>
          </a:prstGeom>
          <a:solidFill>
            <a:srgbClr val="000000">
              <a:alpha val="5000"/>
            </a:srgbClr>
          </a:solidFill>
        </p:spPr>
      </p:sp>
      <p:sp>
        <p:nvSpPr>
          <p:cNvPr id="7" name="Freeform 7"/>
          <p:cNvSpPr/>
          <p:nvPr/>
        </p:nvSpPr>
        <p:spPr>
          <a:xfrm>
            <a:off x="975269" y="2072291"/>
            <a:ext cx="335216" cy="33521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510710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233477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956245" y="1853046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3680825" y="2026504"/>
            <a:ext cx="369639" cy="36963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1229" y="194615"/>
                </a:moveTo>
                <a:cubicBezTo>
                  <a:pt x="74981" y="196987"/>
                  <a:pt x="67751" y="198358"/>
                  <a:pt x="60208" y="198358"/>
                </a:cubicBezTo>
                <a:cubicBezTo>
                  <a:pt x="26537" y="198358"/>
                  <a:pt x="-752" y="171069"/>
                  <a:pt x="-752" y="137398"/>
                </a:cubicBezTo>
                <a:cubicBezTo>
                  <a:pt x="-752" y="108871"/>
                  <a:pt x="18840" y="84925"/>
                  <a:pt x="45301" y="78276"/>
                </a:cubicBezTo>
                <a:lnTo>
                  <a:pt x="45720" y="78191"/>
                </a:lnTo>
                <a:lnTo>
                  <a:pt x="45720" y="76210"/>
                </a:lnTo>
                <a:cubicBezTo>
                  <a:pt x="45720" y="76190"/>
                  <a:pt x="45720" y="76171"/>
                  <a:pt x="45720" y="76152"/>
                </a:cubicBezTo>
                <a:cubicBezTo>
                  <a:pt x="45720" y="42481"/>
                  <a:pt x="73009" y="15192"/>
                  <a:pt x="106680" y="15192"/>
                </a:cubicBezTo>
                <a:cubicBezTo>
                  <a:pt x="116148" y="15192"/>
                  <a:pt x="125111" y="17355"/>
                  <a:pt x="133102" y="21203"/>
                </a:cubicBezTo>
                <a:lnTo>
                  <a:pt x="132740" y="21041"/>
                </a:lnTo>
                <a:cubicBezTo>
                  <a:pt x="142580" y="8153"/>
                  <a:pt x="157953" y="-86"/>
                  <a:pt x="175250" y="-86"/>
                </a:cubicBezTo>
                <a:cubicBezTo>
                  <a:pt x="202273" y="-86"/>
                  <a:pt x="224600" y="20002"/>
                  <a:pt x="228114" y="46063"/>
                </a:cubicBezTo>
                <a:lnTo>
                  <a:pt x="228143" y="46339"/>
                </a:lnTo>
                <a:cubicBezTo>
                  <a:pt x="243964" y="49454"/>
                  <a:pt x="256127" y="62036"/>
                  <a:pt x="258594" y="77819"/>
                </a:cubicBezTo>
                <a:lnTo>
                  <a:pt x="258623" y="78038"/>
                </a:lnTo>
                <a:cubicBezTo>
                  <a:pt x="285255" y="84953"/>
                  <a:pt x="304610" y="108785"/>
                  <a:pt x="304610" y="137131"/>
                </a:cubicBezTo>
                <a:cubicBezTo>
                  <a:pt x="304610" y="170802"/>
                  <a:pt x="277320" y="198091"/>
                  <a:pt x="243649" y="198091"/>
                </a:cubicBezTo>
                <a:cubicBezTo>
                  <a:pt x="234134" y="198091"/>
                  <a:pt x="225133" y="195910"/>
                  <a:pt x="217113" y="192024"/>
                </a:cubicBezTo>
                <a:lnTo>
                  <a:pt x="217475" y="192186"/>
                </a:lnTo>
                <a:cubicBezTo>
                  <a:pt x="209226" y="205435"/>
                  <a:pt x="197406" y="215779"/>
                  <a:pt x="183366" y="222018"/>
                </a:cubicBezTo>
                <a:lnTo>
                  <a:pt x="182880" y="222209"/>
                </a:lnTo>
                <a:lnTo>
                  <a:pt x="182880" y="274330"/>
                </a:lnTo>
                <a:lnTo>
                  <a:pt x="213360" y="289570"/>
                </a:lnTo>
                <a:lnTo>
                  <a:pt x="213360" y="304810"/>
                </a:lnTo>
                <a:lnTo>
                  <a:pt x="91440" y="304810"/>
                </a:lnTo>
                <a:lnTo>
                  <a:pt x="91440" y="289570"/>
                </a:lnTo>
                <a:lnTo>
                  <a:pt x="121920" y="274330"/>
                </a:lnTo>
                <a:lnTo>
                  <a:pt x="121920" y="228610"/>
                </a:lnTo>
                <a:lnTo>
                  <a:pt x="81229" y="194624"/>
                </a:lnTo>
                <a:close/>
                <a:moveTo>
                  <a:pt x="76200" y="152400"/>
                </a:moveTo>
                <a:lnTo>
                  <a:pt x="121920" y="198120"/>
                </a:lnTo>
                <a:lnTo>
                  <a:pt x="121920" y="152400"/>
                </a:lnTo>
                <a:lnTo>
                  <a:pt x="7620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6428391" y="2075088"/>
            <a:ext cx="320040" cy="30099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9133712" y="2020988"/>
            <a:ext cx="354935" cy="35493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787942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计算机或相关专业本科及以上学历，具备扎实的计算机理论基础和实战经验。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10710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熟练掌握Linux操作系统和常用服务器配置，了解网络安全和数据备份。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33477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具备良好的沟通能力和团队协作精神，能够与客户和团队成员有效沟通。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956245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具备较强的学习能力和解决问题的能力，能够快速适应新技术和新环境。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8200" y="3235476"/>
            <a:ext cx="11550316" cy="2953785"/>
          </a:xfrm>
          <a:prstGeom prst="roundRect">
            <a:avLst>
              <a:gd name="adj" fmla="val 9080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rgbClr val="000000">
                <a:alpha val="6000"/>
              </a:srgbClr>
            </a:outerShdw>
          </a:effectLst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5816" y="1603751"/>
            <a:ext cx="2465519" cy="2459823"/>
          </a:xfrm>
          <a:prstGeom prst="round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6238" y="1603751"/>
            <a:ext cx="2465519" cy="2459823"/>
          </a:xfrm>
          <a:prstGeom prst="round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78560" y="1603751"/>
            <a:ext cx="2465519" cy="2459823"/>
          </a:xfrm>
          <a:prstGeom prst="round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6610" r="16610"/>
          <a:stretch>
            <a:fillRect/>
          </a:stretch>
        </p:blipFill>
        <p:spPr>
          <a:xfrm>
            <a:off x="577294" y="1603751"/>
            <a:ext cx="2465519" cy="2459823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440939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熟悉虚拟化技术，如VMware、KVM等，以及容器技术，如Docker、Kubernetes等。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41361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熟练掌握一种或多种脚本语言，如Shell、Python等，能够编写自动化脚本。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003684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了解主流数据库技术，如MySQL、Oracle等，以及NoSQL数据库，如Redis、MongoDB等。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02417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熟练掌握Linux系统管理和维护，包括系统安装、配置、优化和故障排查。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公司环境与团队介绍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现代化办公场所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公司注重绿色生态办公，内部装饰采用环保材料，绿植点缀其间，为员工创造一个舒适、健康的工作环境。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绿色生态理念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高效办公设施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配备有高性能的电脑、网络设备和办公家具，确保员工能够高效地完成各项任务。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山东明硕智能科技有限公司位于山东省济南市历下区经十路11111号华润万象城北地块4号楼2304号，办公环境宽敞明亮，设施先进。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办公环境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专业研发团队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公司拥有由行业专家和资深工程师组成的研发团队，专注于智能机器人的研发、信息技术咨询服务及多项技术服务的开发与推广。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875" r="17875"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多元化人才结构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高效协作机制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团队成员来自不同的专业背景，包括计算机科学、电子工程、自动化等多个领域，形成了多元化的知识结构，为公司的创新发展提供了强大的智力支持。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公司注重团队协作，建立了完善的项目管理和沟通机制，确保团队成员之间能够高效协作，共同应对挑战，实现公司目标。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公司秉承创新驱动发展的理念，鼓励员工勇于探索、敢于创新，不断推出具有市场竞争力的新产品和服务。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创新驱动发展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公司始终将客户需求放在首位，致力于为客户提供优质、高效、个性化的解决方案和服务。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客户至上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公司积极履行社会责任，关注环保和公益事业，致力于推动社会可持续发展。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社会责任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7542" r="17542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8530" b="8530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培训与发展机会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全面培训计划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公司为员工提供全面的培训计划，包括新员工入职培训、专业技能培训、领导力培训等，帮助员工不断提升自身能力和素质。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职业晋升路径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学习型组织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公司建立了完善的职业晋升路径和激励机制，为优秀员工提供广阔的晋升空间和发展机会。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公司倡导建立学习型组织，鼓励员工不断学习新知识、新技能，保持与时俱进的竞争力。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2863" b="12863"/>
          <a:stretch>
            <a:fillRect/>
          </a:stretch>
        </p:blipFill>
        <p:spPr>
          <a:xfrm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工作地点与联系方式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3470998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工作地点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3470998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山东省济南市高新区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经十路11111号华润万象城北地块4号楼2304号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9284637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联系电话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9"/>
            </p:custDataLst>
          </p:nvPr>
        </p:nvSpPr>
        <p:spPr>
          <a:xfrm>
            <a:off x="9284637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王经理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18266036664</a:t>
            </a:r>
            <a:endParaRPr lang="en-US" altLang="zh-CN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简历投递：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276610137@qq.com</a:t>
            </a:r>
            <a:endParaRPr lang="en-US" altLang="zh-CN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5394" y="2973567"/>
            <a:ext cx="4543425" cy="11430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5394" y="1836870"/>
            <a:ext cx="6257925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6000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6000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公司介绍与职位概述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9005" y="1676217"/>
            <a:ext cx="8170666" cy="4352000"/>
          </a:xfrm>
          <a:prstGeom prst="roundRect">
            <a:avLst>
              <a:gd name="adj" fmla="val 6989"/>
            </a:avLst>
          </a:prstGeom>
          <a:solidFill>
            <a:srgbClr val="FFFFFF">
              <a:alpha val="100000"/>
            </a:srgbClr>
          </a:solidFill>
          <a:effectLst>
            <a:outerShdw blurRad="323850">
              <a:srgbClr val="000000">
                <a:alpha val="6000"/>
              </a:srgbClr>
            </a:outerShdw>
          </a:effectLst>
        </p:spPr>
      </p:sp>
      <p:sp>
        <p:nvSpPr>
          <p:cNvPr id="3" name="TextBox 3"/>
          <p:cNvSpPr txBox="1"/>
          <p:nvPr/>
        </p:nvSpPr>
        <p:spPr>
          <a:xfrm>
            <a:off x="2888352" y="2843521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山东明硕智能科技有限公司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88352" y="2282375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公司名称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公司简介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67602" y="2810771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2022年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67602" y="2282375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成立时间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88352" y="4738404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民营科技企业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88352" y="4177258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公司性质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67602" y="4705655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智能设备研发、生产、销售及技术服务；软件开发及系统集成。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67602" y="4177258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主营业务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2362435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实习薪资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2362435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提交简历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后续有工作人员沟通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67814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福利待遇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67814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节日福利、周末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休、提供免费午餐等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2334873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培训机会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2334873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提供全面的入职培训及技能提升机会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67814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职业发展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9"/>
            </p:custDataLst>
          </p:nvPr>
        </p:nvSpPr>
        <p:spPr>
          <a:xfrm>
            <a:off x="67814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优秀员工有机会成为公司正式员工，并享受更丰厚的薪资待遇及晋升机会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38089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实习薪资与福利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JavaWeb工程师招聘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7024827" y="4277310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6477292" y="1906354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995527" y="3726646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446749" y="1278702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892444" y="5057422"/>
            <a:ext cx="2108038" cy="1025922"/>
          </a:xfrm>
          <a:prstGeom prst="rect">
            <a:avLst/>
          </a:prstGeom>
          <a:noFill/>
        </p:spPr>
      </p:sp>
      <p:sp>
        <p:nvSpPr>
          <p:cNvPr id="7" name="AutoShape 7"/>
          <p:cNvSpPr/>
          <p:nvPr/>
        </p:nvSpPr>
        <p:spPr>
          <a:xfrm>
            <a:off x="1128765" y="4947084"/>
            <a:ext cx="3704287" cy="615553"/>
          </a:xfrm>
          <a:prstGeom prst="rect">
            <a:avLst/>
          </a:prstGeom>
          <a:noFill/>
        </p:spPr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7320605" y="2091596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代码维护与优化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7320605" y="2542321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对已上线系统进行日常维护，包括bug修复、性能优化、功能迭代等，确保系统稳定运行。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7892444" y="4404095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技术文档编写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7892444" y="4894429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编写相关技术文档，包括设计文档、使用手册等，确保团队成员及后续维护人员能够理解和使用系统。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1268631" y="383495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团队协作与沟通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1"/>
            </p:custDataLst>
          </p:nvPr>
        </p:nvSpPr>
        <p:spPr>
          <a:xfrm>
            <a:off x="1329877" y="4358806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与产品经理、UI设计师、前端工程师、测试工程师等紧密合作，参与需求分析、系统设计、评审及测试等各个环节，确保项目顺利进行。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649313" y="146060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系统设计与开发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710558" y="1911327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根据产品需求，参与系统架构设计，负责JavaWeb应用的模块设计与开发，确保代码质量、性能及可扩展性。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岗位职责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>
            <p:custDataLst>
              <p:tags r:id="rId14"/>
            </p:custDataLst>
          </p:nvPr>
        </p:nvSpPr>
        <p:spPr>
          <a:xfrm>
            <a:off x="4429903" y="1939275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>
            <p:custDataLst>
              <p:tags r:id="rId15"/>
            </p:custDataLst>
          </p:nvPr>
        </p:nvSpPr>
        <p:spPr>
          <a:xfrm>
            <a:off x="4597511" y="2106883"/>
            <a:ext cx="532402" cy="53240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>
            <p:custDataLst>
              <p:tags r:id="rId16"/>
            </p:custDataLst>
          </p:nvPr>
        </p:nvSpPr>
        <p:spPr>
          <a:xfrm>
            <a:off x="4978680" y="4387218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Freeform 20"/>
          <p:cNvSpPr/>
          <p:nvPr>
            <p:custDataLst>
              <p:tags r:id="rId17"/>
            </p:custDataLst>
          </p:nvPr>
        </p:nvSpPr>
        <p:spPr>
          <a:xfrm>
            <a:off x="5200515" y="4618384"/>
            <a:ext cx="423950" cy="4239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AutoShape 21"/>
          <p:cNvSpPr/>
          <p:nvPr>
            <p:custDataLst>
              <p:tags r:id="rId18"/>
            </p:custDataLst>
          </p:nvPr>
        </p:nvSpPr>
        <p:spPr>
          <a:xfrm>
            <a:off x="6082921" y="2566927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AutoShape 22"/>
          <p:cNvSpPr/>
          <p:nvPr>
            <p:custDataLst>
              <p:tags r:id="rId19"/>
            </p:custDataLst>
          </p:nvPr>
        </p:nvSpPr>
        <p:spPr>
          <a:xfrm>
            <a:off x="6631699" y="4937882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Freeform 23"/>
          <p:cNvSpPr/>
          <p:nvPr>
            <p:custDataLst>
              <p:tags r:id="rId20"/>
            </p:custDataLst>
          </p:nvPr>
        </p:nvSpPr>
        <p:spPr>
          <a:xfrm>
            <a:off x="6280943" y="2797200"/>
            <a:ext cx="471575" cy="4715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4" name="Freeform 24"/>
          <p:cNvSpPr/>
          <p:nvPr>
            <p:custDataLst>
              <p:tags r:id="rId21"/>
            </p:custDataLst>
          </p:nvPr>
        </p:nvSpPr>
        <p:spPr>
          <a:xfrm>
            <a:off x="6859716" y="5179724"/>
            <a:ext cx="411583" cy="383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8667" y="181950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任职要求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4041" y="204591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教育背景：计算机科学与技术、软件工程或相关专业本科及以上学历。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211833" y="181950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467208" y="204591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工作经验：具备2年以上JavaWeb开发经验，有成功上线项目案例者优先。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8667" y="396275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94041" y="418916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技能要求：熟练掌握Java编程语言及常用框架（如Spring、MyBatis等），熟悉HTML、CSS、JavaScript等前端技术；了解数据库原理，能熟练使用MySQL、Oracle等关系型数据库；了解Linux操作系统及常用命令。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211833" y="396275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467208" y="418916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素质要求：具备良好的团队合作精神和沟通能力，能够承受一定的工作压力；具备较强的学习能力和问题解决能力，能够独立分析和解决问题；对技术有浓厚的兴趣，关注行业动态和技术发展趋势。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编程能力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熟练掌握Java编程语言及常用框架，能够高效完成编码任务。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框架应用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熟悉Spring、MyBatis等主流JavaWeb开发框架，能够灵活运用这些框架进行项目开发。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前端技术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了解HTML、CSS、JavaScript等前端技术，能够进行简单的前端页面开发或与前端工程师协作完成页面集成。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数据库操作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熟悉数据库原理，能够熟练使用SQL语句进行数据库操作，了解数据库优化技术。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系统集成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了解Web服务、SOAP/RESTful API等系统集成技术，能够进行跨系统数据交换和接口开发。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实施运维工程师招聘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10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1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2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3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4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5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6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7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8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19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20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1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2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3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4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5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6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7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8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ags/tag29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30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1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2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3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4.xml><?xml version="1.0" encoding="utf-8"?>
<p:tagLst xmlns:p="http://schemas.openxmlformats.org/presentationml/2006/main">
  <p:tag name="KSO_WM_DIAGRAM_VIRTUALLY_FRAME" val="{&quot;height&quot;:369.86850393700786,&quot;left&quot;:53.99464566929133,&quot;top&quot;:133.61574803149605,&quot;width&quot;:874.1066141732284}"/>
</p:tagLst>
</file>

<file path=ppt/tags/tag35.xml><?xml version="1.0" encoding="utf-8"?>
<p:tagLst xmlns:p="http://schemas.openxmlformats.org/presentationml/2006/main">
  <p:tag name="commondata" val="eyJoZGlkIjoiNzgzNjQ4YWZhYjZkMDRlMjRmZWI5MWI4NmM5ZTk4MTAifQ=="/>
</p:tagLst>
</file>

<file path=ppt/tags/tag4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5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6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7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8.xml><?xml version="1.0" encoding="utf-8"?>
<p:tagLst xmlns:p="http://schemas.openxmlformats.org/presentationml/2006/main">
  <p:tag name="KSO_WM_DIAGRAM_VIRTUALLY_FRAME" val="{&quot;height&quot;:339.16283464566925,&quot;left&quot;:183.84826771653542,&quot;top&quot;:134.958031496063,&quot;width&quot;:580.9618897637795}"/>
</p:tagLst>
</file>

<file path=ppt/tags/tag9.xml><?xml version="1.0" encoding="utf-8"?>
<p:tagLst xmlns:p="http://schemas.openxmlformats.org/presentationml/2006/main">
  <p:tag name="KSO_WM_DIAGRAM_VIRTUALLY_FRAME" val="{&quot;height&quot;:408.45440944881886,&quot;left&quot;:35.17708661417323,&quot;top&quot;:100.6851968503937,&quot;width&quot;:865.751259842519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7F7F7"/>
      </a:dk1>
      <a:lt1>
        <a:srgbClr val="070828"/>
      </a:lt1>
      <a:dk2>
        <a:srgbClr val="0063E9"/>
      </a:dk2>
      <a:lt2>
        <a:srgbClr val="2D3C64"/>
      </a:lt2>
      <a:accent1>
        <a:srgbClr val="0063E9"/>
      </a:accent1>
      <a:accent2>
        <a:srgbClr val="C048C6"/>
      </a:accent2>
      <a:accent3>
        <a:srgbClr val="2A7BE9"/>
      </a:accent3>
      <a:accent4>
        <a:srgbClr val="4C90EC"/>
      </a:accent4>
      <a:accent5>
        <a:srgbClr val="659EEA"/>
      </a:accent5>
      <a:accent6>
        <a:srgbClr val="0755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2216</Words>
  <Application>WPS 演示</Application>
  <PresentationFormat>On-screen Show (4:3)</PresentationFormat>
  <Paragraphs>228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刘伟</cp:lastModifiedBy>
  <cp:revision>10</cp:revision>
  <dcterms:created xsi:type="dcterms:W3CDTF">2006-08-16T00:00:00Z</dcterms:created>
  <dcterms:modified xsi:type="dcterms:W3CDTF">2024-10-29T06:56:48Z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2E0AF474E60744BCABB1C5A738491FB5_12</vt:lpwstr>
  </property>
  <property fmtid="{D5CDD505-2E9C-101B-9397-08002B2CF9AE}" pid="3" name="KSOProductBuildVer">
    <vt:lpwstr>2052-12.1.0.18608</vt:lpwstr>
  </property>
</Properties>
</file>