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8" r:id="rId11"/>
    <p:sldId id="264" r:id="rId12"/>
    <p:sldId id="265" r:id="rId13"/>
    <p:sldId id="274" r:id="rId14"/>
    <p:sldId id="275" r:id="rId15"/>
    <p:sldId id="276" r:id="rId16"/>
    <p:sldId id="277" r:id="rId17"/>
    <p:sldId id="278" r:id="rId18"/>
    <p:sldId id="279" r:id="rId19"/>
    <p:sldId id="280" r:id="rId20"/>
    <p:sldId id="281" r:id="rId21"/>
    <p:sldId id="282" r:id="rId22"/>
  </p:sldIdLst>
  <p:sldSz cx="9144000" cy="5143500"/>
  <p:notesSz cx="5143500" cy="9144000"/>
  <p:custDataLst>
    <p:tags r:id="rId2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47.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image" Target="../media/image35.png"/><Relationship Id="rId4" Type="http://schemas.openxmlformats.org/officeDocument/2006/relationships/tags" Target="../tags/tag32.xml"/><Relationship Id="rId3" Type="http://schemas.openxmlformats.org/officeDocument/2006/relationships/image" Target="../media/image34.jpeg"/><Relationship Id="rId22" Type="http://schemas.openxmlformats.org/officeDocument/2006/relationships/notesSlide" Target="../notesSlides/notesSlide12.xml"/><Relationship Id="rId21" Type="http://schemas.openxmlformats.org/officeDocument/2006/relationships/slideLayout" Target="../slideLayouts/slideLayout1.xml"/><Relationship Id="rId20" Type="http://schemas.openxmlformats.org/officeDocument/2006/relationships/tags" Target="../tags/tag46.xml"/><Relationship Id="rId2" Type="http://schemas.openxmlformats.org/officeDocument/2006/relationships/image" Target="../media/image6.png"/><Relationship Id="rId19" Type="http://schemas.openxmlformats.org/officeDocument/2006/relationships/tags" Target="../tags/tag45.xml"/><Relationship Id="rId18" Type="http://schemas.openxmlformats.org/officeDocument/2006/relationships/tags" Target="../tags/tag44.xml"/><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image" Target="../media/image3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38.jpeg"/><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notesSlide" Target="../notesSlides/notesSlide2.xml"/><Relationship Id="rId10"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6.png"/><Relationship Id="rId12" Type="http://schemas.openxmlformats.org/officeDocument/2006/relationships/notesSlide" Target="../notesSlides/notesSlide5.xml"/><Relationship Id="rId11" Type="http://schemas.openxmlformats.org/officeDocument/2006/relationships/slideLayout" Target="../slideLayouts/slideLayout1.xml"/><Relationship Id="rId10" Type="http://schemas.openxmlformats.org/officeDocument/2006/relationships/image" Target="../media/image18.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9" Type="http://schemas.openxmlformats.org/officeDocument/2006/relationships/image" Target="../media/image28.jpe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6.png"/><Relationship Id="rId11" Type="http://schemas.openxmlformats.org/officeDocument/2006/relationships/notesSlide" Target="../notesSlides/notesSlide8.xml"/><Relationship Id="rId10" Type="http://schemas.openxmlformats.org/officeDocument/2006/relationships/slideLayout" Target="../slideLayouts/slideLayout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image" Target="../media/image29.png"/><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9" Type="http://schemas.openxmlformats.org/officeDocument/2006/relationships/notesSlide" Target="../notesSlides/notesSlide9.xml"/><Relationship Id="rId28" Type="http://schemas.openxmlformats.org/officeDocument/2006/relationships/slideLayout" Target="../slideLayouts/slideLayout1.xml"/><Relationship Id="rId27" Type="http://schemas.openxmlformats.org/officeDocument/2006/relationships/tags" Target="../tags/tag31.xml"/><Relationship Id="rId26" Type="http://schemas.openxmlformats.org/officeDocument/2006/relationships/tags" Target="../tags/tag30.xml"/><Relationship Id="rId25" Type="http://schemas.openxmlformats.org/officeDocument/2006/relationships/tags" Target="../tags/tag29.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image" Target="../media/image6.png"/><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image" Target="../media/image30.png"/><Relationship Id="rId10" Type="http://schemas.openxmlformats.org/officeDocument/2006/relationships/tags" Target="../tags/tag15.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15121" y="616022"/>
            <a:ext cx="5245345" cy="2112264"/>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4200" b="1" kern="0" spc="300" dirty="0">
                <a:solidFill>
                  <a:srgbClr val="00070F"/>
                </a:solidFill>
                <a:latin typeface="Arial" panose="020B0604020202020204" pitchFamily="34" charset="0"/>
                <a:ea typeface="Arial" panose="020B0604020202020204" pitchFamily="34" charset="-122"/>
                <a:cs typeface="Arial" panose="020B0604020202020204" pitchFamily="34" charset="-120"/>
              </a:rPr>
              <a:t>三维圈数字科技集团有限公司计算机岗位校园招聘</a:t>
            </a:r>
            <a:endParaRPr lang="en-US" sz="1500" dirty="0"/>
          </a:p>
        </p:txBody>
      </p:sp>
      <p:sp>
        <p:nvSpPr>
          <p:cNvPr id="3" name="Text 1"/>
          <p:cNvSpPr/>
          <p:nvPr/>
        </p:nvSpPr>
        <p:spPr>
          <a:xfrm>
            <a:off x="515121" y="2945047"/>
            <a:ext cx="5385419" cy="53949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95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探索未来，共创辉煌</a:t>
            </a:r>
            <a:endParaRPr lang="en-US" sz="1500" dirty="0"/>
          </a:p>
        </p:txBody>
      </p:sp>
      <p:pic>
        <p:nvPicPr>
          <p:cNvPr id="4" name="Image 0" descr="preencoded.png"/>
          <p:cNvPicPr>
            <a:picLocks noChangeAspect="1"/>
          </p:cNvPicPr>
          <p:nvPr/>
        </p:nvPicPr>
        <p:blipFill>
          <a:blip r:embed="rId2"/>
          <a:stretch>
            <a:fillRect/>
          </a:stretch>
        </p:blipFill>
        <p:spPr>
          <a:xfrm>
            <a:off x="602830" y="3605100"/>
            <a:ext cx="1645920" cy="352958"/>
          </a:xfrm>
          <a:prstGeom prst="rect">
            <a:avLst/>
          </a:prstGeom>
        </p:spPr>
      </p:pic>
      <p:sp>
        <p:nvSpPr>
          <p:cNvPr id="5" name="Text 2"/>
          <p:cNvSpPr/>
          <p:nvPr/>
        </p:nvSpPr>
        <p:spPr>
          <a:xfrm>
            <a:off x="741362" y="3552979"/>
            <a:ext cx="1368857" cy="39878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宣讲</a:t>
            </a:r>
            <a:r>
              <a:rPr 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人：</a:t>
            </a: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徐明星</a:t>
            </a:r>
            <a:endPar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216972" y="153681"/>
            <a:ext cx="8737271" cy="411480"/>
          </a:xfrm>
          <a:prstGeom prst="rect">
            <a:avLst/>
          </a:prstGeom>
        </p:spPr>
      </p:pic>
      <p:sp>
        <p:nvSpPr>
          <p:cNvPr id="3" name="Text 0"/>
          <p:cNvSpPr/>
          <p:nvPr/>
        </p:nvSpPr>
        <p:spPr>
          <a:xfrm>
            <a:off x="349571" y="67884"/>
            <a:ext cx="8005161" cy="583073"/>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FFFFFF"/>
                </a:solidFill>
                <a:latin typeface="Arial" panose="020B0604020202020204" pitchFamily="34" charset="0"/>
                <a:ea typeface="Arial" panose="020B0604020202020204" pitchFamily="34" charset="-122"/>
                <a:cs typeface="Arial" panose="020B0604020202020204" pitchFamily="34" charset="-120"/>
              </a:rPr>
              <a:t>工作地点及环境介绍</a:t>
            </a:r>
            <a:endParaRPr lang="en-US" sz="1500" dirty="0"/>
          </a:p>
        </p:txBody>
      </p:sp>
      <p:pic>
        <p:nvPicPr>
          <p:cNvPr id="4" name="Image 1" descr="preencoded.png"/>
          <p:cNvPicPr>
            <a:picLocks noChangeAspect="1"/>
          </p:cNvPicPr>
          <p:nvPr/>
        </p:nvPicPr>
        <p:blipFill>
          <a:blip r:embed="rId3">
            <a:alphaModFix amt="10000"/>
          </a:blip>
          <a:stretch>
            <a:fillRect/>
          </a:stretch>
        </p:blipFill>
        <p:spPr>
          <a:xfrm>
            <a:off x="447956" y="1929366"/>
            <a:ext cx="8248087" cy="2346713"/>
          </a:xfrm>
          <a:prstGeom prst="rect">
            <a:avLst/>
          </a:prstGeom>
        </p:spPr>
      </p:pic>
      <p:pic>
        <p:nvPicPr>
          <p:cNvPr id="5" name="Image 2" descr="preencoded.png"/>
          <p:cNvPicPr>
            <a:picLocks noChangeAspect="1"/>
          </p:cNvPicPr>
          <p:nvPr/>
        </p:nvPicPr>
        <p:blipFill>
          <a:blip r:embed="rId4"/>
          <a:stretch>
            <a:fillRect/>
          </a:stretch>
        </p:blipFill>
        <p:spPr>
          <a:xfrm>
            <a:off x="2041139" y="867420"/>
            <a:ext cx="914400" cy="914400"/>
          </a:xfrm>
          <a:prstGeom prst="rect">
            <a:avLst/>
          </a:prstGeom>
        </p:spPr>
      </p:pic>
      <p:pic>
        <p:nvPicPr>
          <p:cNvPr id="6" name="Image 3" descr="preencoded.png"/>
          <p:cNvPicPr>
            <a:picLocks noChangeAspect="1"/>
          </p:cNvPicPr>
          <p:nvPr/>
        </p:nvPicPr>
        <p:blipFill>
          <a:blip r:embed="rId4"/>
          <a:stretch>
            <a:fillRect/>
          </a:stretch>
        </p:blipFill>
        <p:spPr>
          <a:xfrm flipH="1">
            <a:off x="1126739" y="867420"/>
            <a:ext cx="914400" cy="914400"/>
          </a:xfrm>
          <a:prstGeom prst="rect">
            <a:avLst/>
          </a:prstGeom>
        </p:spPr>
      </p:pic>
      <p:sp>
        <p:nvSpPr>
          <p:cNvPr id="7" name="Text 1"/>
          <p:cNvSpPr/>
          <p:nvPr/>
        </p:nvSpPr>
        <p:spPr>
          <a:xfrm>
            <a:off x="1636445" y="995436"/>
            <a:ext cx="784215"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3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pic>
        <p:nvPicPr>
          <p:cNvPr id="8" name="Image 4" descr="preencoded.png"/>
          <p:cNvPicPr>
            <a:picLocks noChangeAspect="1"/>
          </p:cNvPicPr>
          <p:nvPr/>
        </p:nvPicPr>
        <p:blipFill>
          <a:blip r:embed="rId5">
            <a:alphaModFix amt="80000"/>
          </a:blip>
          <a:stretch>
            <a:fillRect/>
          </a:stretch>
        </p:blipFill>
        <p:spPr>
          <a:xfrm>
            <a:off x="1745836" y="1746486"/>
            <a:ext cx="182880" cy="182880"/>
          </a:xfrm>
          <a:prstGeom prst="rect">
            <a:avLst/>
          </a:prstGeom>
        </p:spPr>
      </p:pic>
      <p:pic>
        <p:nvPicPr>
          <p:cNvPr id="9" name="Image 5" descr="preencoded.png"/>
          <p:cNvPicPr>
            <a:picLocks noChangeAspect="1"/>
          </p:cNvPicPr>
          <p:nvPr/>
        </p:nvPicPr>
        <p:blipFill>
          <a:blip r:embed="rId5"/>
          <a:stretch>
            <a:fillRect/>
          </a:stretch>
        </p:blipFill>
        <p:spPr>
          <a:xfrm>
            <a:off x="1949699" y="1746486"/>
            <a:ext cx="182880" cy="182880"/>
          </a:xfrm>
          <a:prstGeom prst="rect">
            <a:avLst/>
          </a:prstGeom>
        </p:spPr>
      </p:pic>
      <p:pic>
        <p:nvPicPr>
          <p:cNvPr id="10" name="Image 6" descr="preencoded.png"/>
          <p:cNvPicPr>
            <a:picLocks noChangeAspect="1"/>
          </p:cNvPicPr>
          <p:nvPr/>
        </p:nvPicPr>
        <p:blipFill>
          <a:blip r:embed="rId5">
            <a:alphaModFix amt="80000"/>
          </a:blip>
          <a:stretch>
            <a:fillRect/>
          </a:stretch>
        </p:blipFill>
        <p:spPr>
          <a:xfrm>
            <a:off x="2153562" y="1746486"/>
            <a:ext cx="182880" cy="182880"/>
          </a:xfrm>
          <a:prstGeom prst="rect">
            <a:avLst/>
          </a:prstGeom>
        </p:spPr>
      </p:pic>
      <p:sp>
        <p:nvSpPr>
          <p:cNvPr id="11" name="Text 2"/>
          <p:cNvSpPr/>
          <p:nvPr/>
        </p:nvSpPr>
        <p:spPr>
          <a:xfrm>
            <a:off x="825904"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公司总部地点</a:t>
            </a:r>
            <a:endParaRPr lang="en-US" sz="1500" dirty="0"/>
          </a:p>
        </p:txBody>
      </p:sp>
      <p:sp>
        <p:nvSpPr>
          <p:cNvPr id="12" name="Text 3"/>
          <p:cNvSpPr/>
          <p:nvPr/>
        </p:nvSpPr>
        <p:spPr>
          <a:xfrm>
            <a:off x="825904" y="2448069"/>
            <a:ext cx="2430470" cy="1060704"/>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三维圈数字科技集团总部位于北京中关村高科技园区，这里是中国科技创新的核心区域，聚集了大量国内外知名企业和研究机构。</a:t>
            </a:r>
            <a:endParaRPr lang="en-US" sz="1500" dirty="0"/>
          </a:p>
        </p:txBody>
      </p:sp>
      <p:pic>
        <p:nvPicPr>
          <p:cNvPr id="13" name="Image 7" descr="preencoded.png"/>
          <p:cNvPicPr>
            <a:picLocks noChangeAspect="1"/>
          </p:cNvPicPr>
          <p:nvPr/>
        </p:nvPicPr>
        <p:blipFill>
          <a:blip r:embed="rId4"/>
          <a:stretch>
            <a:fillRect/>
          </a:stretch>
        </p:blipFill>
        <p:spPr>
          <a:xfrm>
            <a:off x="4572000" y="867420"/>
            <a:ext cx="914400" cy="914400"/>
          </a:xfrm>
          <a:prstGeom prst="rect">
            <a:avLst/>
          </a:prstGeom>
        </p:spPr>
      </p:pic>
      <p:pic>
        <p:nvPicPr>
          <p:cNvPr id="14" name="Image 8" descr="preencoded.png"/>
          <p:cNvPicPr>
            <a:picLocks noChangeAspect="1"/>
          </p:cNvPicPr>
          <p:nvPr/>
        </p:nvPicPr>
        <p:blipFill>
          <a:blip r:embed="rId4"/>
          <a:stretch>
            <a:fillRect/>
          </a:stretch>
        </p:blipFill>
        <p:spPr>
          <a:xfrm flipH="1">
            <a:off x="3657600" y="867420"/>
            <a:ext cx="914400" cy="914400"/>
          </a:xfrm>
          <a:prstGeom prst="rect">
            <a:avLst/>
          </a:prstGeom>
        </p:spPr>
      </p:pic>
      <p:sp>
        <p:nvSpPr>
          <p:cNvPr id="15" name="Text 4"/>
          <p:cNvSpPr/>
          <p:nvPr/>
        </p:nvSpPr>
        <p:spPr>
          <a:xfrm>
            <a:off x="4152608" y="995436"/>
            <a:ext cx="849850"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3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sp>
        <p:nvSpPr>
          <p:cNvPr id="16" name="Text 5"/>
          <p:cNvSpPr/>
          <p:nvPr/>
        </p:nvSpPr>
        <p:spPr>
          <a:xfrm>
            <a:off x="3356765"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办公环境介绍</a:t>
            </a:r>
            <a:endParaRPr lang="en-US" sz="1500" dirty="0"/>
          </a:p>
        </p:txBody>
      </p:sp>
      <p:sp>
        <p:nvSpPr>
          <p:cNvPr id="17" name="Text 6"/>
          <p:cNvSpPr/>
          <p:nvPr/>
        </p:nvSpPr>
        <p:spPr>
          <a:xfrm>
            <a:off x="3356765" y="2448069"/>
            <a:ext cx="2430470" cy="128016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办公环境宽敞明亮，配备现代化办公设施，员工享有舒适的工作空间。办公室内提供高速网络连接和先进的计算机硬件支持，为员工提供高效便捷的工作体验。</a:t>
            </a:r>
            <a:endParaRPr lang="en-US" sz="1500" dirty="0"/>
          </a:p>
        </p:txBody>
      </p:sp>
      <p:pic>
        <p:nvPicPr>
          <p:cNvPr id="18" name="Image 9" descr="preencoded.png"/>
          <p:cNvPicPr>
            <a:picLocks noChangeAspect="1"/>
          </p:cNvPicPr>
          <p:nvPr/>
        </p:nvPicPr>
        <p:blipFill>
          <a:blip r:embed="rId4"/>
          <a:stretch>
            <a:fillRect/>
          </a:stretch>
        </p:blipFill>
        <p:spPr>
          <a:xfrm>
            <a:off x="7102861" y="867420"/>
            <a:ext cx="914400" cy="914400"/>
          </a:xfrm>
          <a:prstGeom prst="rect">
            <a:avLst/>
          </a:prstGeom>
        </p:spPr>
      </p:pic>
      <p:pic>
        <p:nvPicPr>
          <p:cNvPr id="19" name="Image 10" descr="preencoded.png"/>
          <p:cNvPicPr>
            <a:picLocks noChangeAspect="1"/>
          </p:cNvPicPr>
          <p:nvPr/>
        </p:nvPicPr>
        <p:blipFill>
          <a:blip r:embed="rId4"/>
          <a:stretch>
            <a:fillRect/>
          </a:stretch>
        </p:blipFill>
        <p:spPr>
          <a:xfrm flipH="1">
            <a:off x="6188461" y="867420"/>
            <a:ext cx="914400" cy="914400"/>
          </a:xfrm>
          <a:prstGeom prst="rect">
            <a:avLst/>
          </a:prstGeom>
        </p:spPr>
      </p:pic>
      <p:sp>
        <p:nvSpPr>
          <p:cNvPr id="20" name="Text 7"/>
          <p:cNvSpPr/>
          <p:nvPr/>
        </p:nvSpPr>
        <p:spPr>
          <a:xfrm>
            <a:off x="6676289" y="995436"/>
            <a:ext cx="817032" cy="58521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33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sp>
        <p:nvSpPr>
          <p:cNvPr id="21" name="Text 8"/>
          <p:cNvSpPr/>
          <p:nvPr/>
        </p:nvSpPr>
        <p:spPr>
          <a:xfrm>
            <a:off x="5887626" y="2045733"/>
            <a:ext cx="2430470" cy="40233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员工休息与娱乐设施</a:t>
            </a:r>
            <a:endParaRPr lang="en-US" sz="1500" dirty="0"/>
          </a:p>
        </p:txBody>
      </p:sp>
      <p:sp>
        <p:nvSpPr>
          <p:cNvPr id="22" name="Text 9"/>
          <p:cNvSpPr/>
          <p:nvPr/>
        </p:nvSpPr>
        <p:spPr>
          <a:xfrm>
            <a:off x="5887626" y="2448069"/>
            <a:ext cx="2430470" cy="1499616"/>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公司内部设有员工休息室和娱乐设施，包括健身房、咖啡厅等，旨在提升员工的工作满意度和生活质量。此外，还定期组织团队建设活动和员工关怀计划，增强团队凝聚力。</a:t>
            </a:r>
            <a:endParaRPr lang="en-US" sz="1500" dirty="0"/>
          </a:p>
        </p:txBody>
      </p:sp>
      <p:pic>
        <p:nvPicPr>
          <p:cNvPr id="23" name="Image 11" descr="preencoded.png"/>
          <p:cNvPicPr>
            <a:picLocks noChangeAspect="1"/>
          </p:cNvPicPr>
          <p:nvPr/>
        </p:nvPicPr>
        <p:blipFill>
          <a:blip r:embed="rId5">
            <a:alphaModFix amt="80000"/>
          </a:blip>
          <a:stretch>
            <a:fillRect/>
          </a:stretch>
        </p:blipFill>
        <p:spPr>
          <a:xfrm>
            <a:off x="4276697" y="1746486"/>
            <a:ext cx="182880" cy="182880"/>
          </a:xfrm>
          <a:prstGeom prst="rect">
            <a:avLst/>
          </a:prstGeom>
        </p:spPr>
      </p:pic>
      <p:pic>
        <p:nvPicPr>
          <p:cNvPr id="24" name="Image 12" descr="preencoded.png"/>
          <p:cNvPicPr>
            <a:picLocks noChangeAspect="1"/>
          </p:cNvPicPr>
          <p:nvPr/>
        </p:nvPicPr>
        <p:blipFill>
          <a:blip r:embed="rId5"/>
          <a:stretch>
            <a:fillRect/>
          </a:stretch>
        </p:blipFill>
        <p:spPr>
          <a:xfrm>
            <a:off x="4480560" y="1746486"/>
            <a:ext cx="182880" cy="182880"/>
          </a:xfrm>
          <a:prstGeom prst="rect">
            <a:avLst/>
          </a:prstGeom>
        </p:spPr>
      </p:pic>
      <p:pic>
        <p:nvPicPr>
          <p:cNvPr id="25" name="Image 13" descr="preencoded.png"/>
          <p:cNvPicPr>
            <a:picLocks noChangeAspect="1"/>
          </p:cNvPicPr>
          <p:nvPr/>
        </p:nvPicPr>
        <p:blipFill>
          <a:blip r:embed="rId5">
            <a:alphaModFix amt="80000"/>
          </a:blip>
          <a:stretch>
            <a:fillRect/>
          </a:stretch>
        </p:blipFill>
        <p:spPr>
          <a:xfrm>
            <a:off x="4684423" y="1746486"/>
            <a:ext cx="182880" cy="182880"/>
          </a:xfrm>
          <a:prstGeom prst="rect">
            <a:avLst/>
          </a:prstGeom>
        </p:spPr>
      </p:pic>
      <p:pic>
        <p:nvPicPr>
          <p:cNvPr id="26" name="Image 14" descr="preencoded.png"/>
          <p:cNvPicPr>
            <a:picLocks noChangeAspect="1"/>
          </p:cNvPicPr>
          <p:nvPr/>
        </p:nvPicPr>
        <p:blipFill>
          <a:blip r:embed="rId5">
            <a:alphaModFix amt="80000"/>
          </a:blip>
          <a:stretch>
            <a:fillRect/>
          </a:stretch>
        </p:blipFill>
        <p:spPr>
          <a:xfrm>
            <a:off x="6807558" y="1746486"/>
            <a:ext cx="182880" cy="182880"/>
          </a:xfrm>
          <a:prstGeom prst="rect">
            <a:avLst/>
          </a:prstGeom>
        </p:spPr>
      </p:pic>
      <p:pic>
        <p:nvPicPr>
          <p:cNvPr id="27" name="Image 15" descr="preencoded.png"/>
          <p:cNvPicPr>
            <a:picLocks noChangeAspect="1"/>
          </p:cNvPicPr>
          <p:nvPr/>
        </p:nvPicPr>
        <p:blipFill>
          <a:blip r:embed="rId5"/>
          <a:stretch>
            <a:fillRect/>
          </a:stretch>
        </p:blipFill>
        <p:spPr>
          <a:xfrm>
            <a:off x="7011421" y="1746486"/>
            <a:ext cx="182880" cy="182880"/>
          </a:xfrm>
          <a:prstGeom prst="rect">
            <a:avLst/>
          </a:prstGeom>
        </p:spPr>
      </p:pic>
      <p:pic>
        <p:nvPicPr>
          <p:cNvPr id="28" name="Image 16" descr="preencoded.png"/>
          <p:cNvPicPr>
            <a:picLocks noChangeAspect="1"/>
          </p:cNvPicPr>
          <p:nvPr/>
        </p:nvPicPr>
        <p:blipFill>
          <a:blip r:embed="rId5">
            <a:alphaModFix amt="80000"/>
          </a:blip>
          <a:stretch>
            <a:fillRect/>
          </a:stretch>
        </p:blipFill>
        <p:spPr>
          <a:xfrm>
            <a:off x="7215284" y="1746486"/>
            <a:ext cx="182880" cy="1828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643667" y="1041105"/>
            <a:ext cx="2227193" cy="1883664"/>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9000" b="1" dirty="0">
                <a:solidFill>
                  <a:srgbClr val="257CE5">
                    <a:alpha val="20000"/>
                  </a:srgbClr>
                </a:solidFill>
                <a:latin typeface="Arial" panose="020B0604020202020204" pitchFamily="34" charset="0"/>
                <a:ea typeface="Arial" panose="020B0604020202020204" pitchFamily="34" charset="-122"/>
                <a:cs typeface="Arial" panose="020B0604020202020204" pitchFamily="34" charset="-120"/>
              </a:rPr>
              <a:t>05</a:t>
            </a:r>
            <a:endParaRPr lang="en-US" sz="1500" dirty="0"/>
          </a:p>
        </p:txBody>
      </p:sp>
      <p:sp>
        <p:nvSpPr>
          <p:cNvPr id="3" name="Text 1"/>
          <p:cNvSpPr/>
          <p:nvPr/>
        </p:nvSpPr>
        <p:spPr>
          <a:xfrm>
            <a:off x="3434463" y="2417454"/>
            <a:ext cx="4931077" cy="731520"/>
          </a:xfrm>
          <a:prstGeom prst="rect">
            <a:avLst/>
          </a:prstGeom>
          <a:noFill/>
        </p:spPr>
        <p:txBody>
          <a:bodyPr wrap="square" lIns="95250" tIns="95250" rIns="95250" bIns="95250" rtlCol="0" anchor="t">
            <a:spAutoFit/>
          </a:bodyPr>
          <a:lstStyle/>
          <a:p>
            <a:pPr marL="0" indent="0" algn="r">
              <a:lnSpc>
                <a:spcPct val="113000"/>
              </a:lnSpc>
              <a:spcBef>
                <a:spcPts val="375"/>
              </a:spcBef>
              <a:buNone/>
            </a:pPr>
            <a:r>
              <a:rPr lang="en-US" sz="3000" b="1" dirty="0">
                <a:solidFill>
                  <a:srgbClr val="164088"/>
                </a:solidFill>
                <a:latin typeface="微软雅黑" panose="020B0503020204020204" pitchFamily="34" charset="-122"/>
                <a:ea typeface="微软雅黑" panose="020B0503020204020204" pitchFamily="34" charset="-122"/>
                <a:cs typeface="微软雅黑" panose="020B0503020204020204" pitchFamily="34" charset="-120"/>
              </a:rPr>
              <a:t>薪酬福利与发展机会</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216972" y="153681"/>
            <a:ext cx="8737271" cy="411480"/>
          </a:xfrm>
          <a:prstGeom prst="rect">
            <a:avLst/>
          </a:prstGeom>
        </p:spPr>
      </p:pic>
      <p:sp>
        <p:nvSpPr>
          <p:cNvPr id="3" name="Text 0"/>
          <p:cNvSpPr/>
          <p:nvPr/>
        </p:nvSpPr>
        <p:spPr>
          <a:xfrm>
            <a:off x="349571" y="67884"/>
            <a:ext cx="8005161"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FFFFFF"/>
                </a:solidFill>
                <a:latin typeface="Arial" panose="020B0604020202020204" pitchFamily="34" charset="0"/>
                <a:ea typeface="Arial" panose="020B0604020202020204" pitchFamily="34" charset="-122"/>
                <a:cs typeface="Arial" panose="020B0604020202020204" pitchFamily="34" charset="-120"/>
              </a:rPr>
              <a:t>薪资结构与晋升机制</a:t>
            </a:r>
            <a:endParaRPr lang="en-US" sz="1500" dirty="0"/>
          </a:p>
        </p:txBody>
      </p:sp>
      <p:pic>
        <p:nvPicPr>
          <p:cNvPr id="4" name="Image 1" descr="https://sgw-dx.xf-yun.com/api/v1/sparkdesk/_1729656171918bb7b6781f5ac4786a202b65bb3245abf.jpg?authorization=c2ltcGxlLWp3dCBhaz1zcGFya2Rlc2s4MDAwMDAwMDAwMDE7ZXhwPTMzMDY0NTYxNzI7YWxnbz1obWFjLXNoYTI1NjtzaWc9TFdmS2VJcndCa1F0NEtUVGlxZHRsSVVGaEk5Wk8wdXNJUWFMa2Z4WkNIOD0=&amp;x_location=7YfmxI7B7uKO7jlRxIftd6RXdo=="/>
          <p:cNvPicPr>
            <a:picLocks noChangeAspect="1"/>
          </p:cNvPicPr>
          <p:nvPr/>
        </p:nvPicPr>
        <p:blipFill>
          <a:blip r:embed="rId3"/>
          <a:srcRect l="21910" r="21910"/>
          <a:stretch>
            <a:fillRect/>
          </a:stretch>
        </p:blipFill>
        <p:spPr>
          <a:xfrm>
            <a:off x="584339" y="1623460"/>
            <a:ext cx="2278313" cy="2278313"/>
          </a:xfrm>
          <a:prstGeom prst="ellipse">
            <a:avLst/>
          </a:prstGeom>
        </p:spPr>
      </p:pic>
      <p:pic>
        <p:nvPicPr>
          <p:cNvPr id="5" name="Image 2" descr="preencoded.png"/>
          <p:cNvPicPr>
            <a:picLocks noChangeAspect="1"/>
          </p:cNvPicPr>
          <p:nvPr>
            <p:custDataLst>
              <p:tags r:id="rId4"/>
            </p:custDataLst>
          </p:nvPr>
        </p:nvPicPr>
        <p:blipFill>
          <a:blip r:embed="rId5"/>
          <a:stretch>
            <a:fillRect/>
          </a:stretch>
        </p:blipFill>
        <p:spPr>
          <a:xfrm>
            <a:off x="2322178" y="959458"/>
            <a:ext cx="2321960" cy="507837"/>
          </a:xfrm>
          <a:prstGeom prst="rect">
            <a:avLst/>
          </a:prstGeom>
        </p:spPr>
      </p:pic>
      <p:sp>
        <p:nvSpPr>
          <p:cNvPr id="6" name="Text 1"/>
          <p:cNvSpPr/>
          <p:nvPr>
            <p:custDataLst>
              <p:tags r:id="rId6"/>
            </p:custDataLst>
          </p:nvPr>
        </p:nvSpPr>
        <p:spPr>
          <a:xfrm>
            <a:off x="2322178" y="1005178"/>
            <a:ext cx="2321960" cy="42062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6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薪资水平</a:t>
            </a:r>
            <a:endParaRPr lang="en-US" sz="1500" dirty="0"/>
          </a:p>
        </p:txBody>
      </p:sp>
      <p:sp>
        <p:nvSpPr>
          <p:cNvPr id="7" name="Text 2"/>
          <p:cNvSpPr/>
          <p:nvPr>
            <p:custDataLst>
              <p:tags r:id="rId7"/>
            </p:custDataLst>
          </p:nvPr>
        </p:nvSpPr>
        <p:spPr>
          <a:xfrm>
            <a:off x="4653282" y="795229"/>
            <a:ext cx="3236785" cy="836295"/>
          </a:xfrm>
          <a:prstGeom prst="rect">
            <a:avLst/>
          </a:prstGeom>
          <a:noFill/>
        </p:spPr>
        <p:txBody>
          <a:bodyPr wrap="square" lIns="95250" tIns="95250" rIns="95250" bIns="95250" rtlCol="0" anchor="ctr">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三维圈数字科技集团有限公司为计算机岗位提供具有竞争力的薪资待遇，根据职位级别和工作经验，平均月薪范围在</a:t>
            </a:r>
            <a:r>
              <a:rPr lang="en-US" sz="105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4000元至10000元</a:t>
            </a: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之间。每年根据市场变化和个人表现进行薪酬评估与调整。</a:t>
            </a:r>
            <a:endParaRPr lang="en-US" sz="1500" dirty="0"/>
          </a:p>
        </p:txBody>
      </p:sp>
      <p:sp>
        <p:nvSpPr>
          <p:cNvPr id="8" name="Text 3"/>
          <p:cNvSpPr/>
          <p:nvPr>
            <p:custDataLst>
              <p:tags r:id="rId8"/>
            </p:custDataLst>
          </p:nvPr>
        </p:nvSpPr>
        <p:spPr>
          <a:xfrm>
            <a:off x="5137237" y="1622236"/>
            <a:ext cx="3236976" cy="731520"/>
          </a:xfrm>
          <a:prstGeom prst="rect">
            <a:avLst/>
          </a:prstGeom>
          <a:noFill/>
        </p:spPr>
        <p:txBody>
          <a:bodyPr wrap="square" lIns="95250" tIns="95250" rIns="95250" bIns="95250" rtlCol="0" anchor="ctr">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公司设有完善的绩效奖金制度，依据员工的工作绩效和团队贡献发放季度绩效奖金。优秀员工可获得额外奖励，激励员工持续提升工作效率和质量。</a:t>
            </a:r>
            <a:endParaRPr lang="en-US" sz="1500" dirty="0"/>
          </a:p>
        </p:txBody>
      </p:sp>
      <p:pic>
        <p:nvPicPr>
          <p:cNvPr id="9" name="Image 3" descr="preencoded.png"/>
          <p:cNvPicPr>
            <a:picLocks noChangeAspect="1"/>
          </p:cNvPicPr>
          <p:nvPr>
            <p:custDataLst>
              <p:tags r:id="rId9"/>
            </p:custDataLst>
          </p:nvPr>
        </p:nvPicPr>
        <p:blipFill>
          <a:blip r:embed="rId10"/>
          <a:stretch>
            <a:fillRect/>
          </a:stretch>
        </p:blipFill>
        <p:spPr>
          <a:xfrm>
            <a:off x="2808701" y="1734078"/>
            <a:ext cx="2321960" cy="507837"/>
          </a:xfrm>
          <a:prstGeom prst="rect">
            <a:avLst/>
          </a:prstGeom>
        </p:spPr>
      </p:pic>
      <p:sp>
        <p:nvSpPr>
          <p:cNvPr id="10" name="Text 4"/>
          <p:cNvSpPr/>
          <p:nvPr>
            <p:custDataLst>
              <p:tags r:id="rId11"/>
            </p:custDataLst>
          </p:nvPr>
        </p:nvSpPr>
        <p:spPr>
          <a:xfrm>
            <a:off x="2808701" y="1774685"/>
            <a:ext cx="2321662" cy="42062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6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绩效奖金</a:t>
            </a:r>
            <a:endParaRPr lang="en-US" sz="1500" dirty="0"/>
          </a:p>
        </p:txBody>
      </p:sp>
      <p:sp>
        <p:nvSpPr>
          <p:cNvPr id="11" name="Text 5"/>
          <p:cNvSpPr/>
          <p:nvPr>
            <p:custDataLst>
              <p:tags r:id="rId12"/>
            </p:custDataLst>
          </p:nvPr>
        </p:nvSpPr>
        <p:spPr>
          <a:xfrm>
            <a:off x="5322685" y="2396857"/>
            <a:ext cx="3236976" cy="731520"/>
          </a:xfrm>
          <a:prstGeom prst="rect">
            <a:avLst/>
          </a:prstGeom>
          <a:noFill/>
        </p:spPr>
        <p:txBody>
          <a:bodyPr wrap="square" lIns="95250" tIns="95250" rIns="95250" bIns="95250" rtlCol="0" anchor="ctr">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为奖励员工全年的工作表现，公司在年底会发放年终奖。具体金额根据公司的年度业绩和员工的个人表现决定，通常为基本工资的一定倍数。</a:t>
            </a:r>
            <a:endParaRPr lang="en-US" sz="1500" dirty="0"/>
          </a:p>
        </p:txBody>
      </p:sp>
      <p:pic>
        <p:nvPicPr>
          <p:cNvPr id="12" name="Image 4" descr="preencoded.png"/>
          <p:cNvPicPr>
            <a:picLocks noChangeAspect="1"/>
          </p:cNvPicPr>
          <p:nvPr>
            <p:custDataLst>
              <p:tags r:id="rId13"/>
            </p:custDataLst>
          </p:nvPr>
        </p:nvPicPr>
        <p:blipFill>
          <a:blip r:embed="rId5"/>
          <a:stretch>
            <a:fillRect/>
          </a:stretch>
        </p:blipFill>
        <p:spPr>
          <a:xfrm>
            <a:off x="2991581" y="2508698"/>
            <a:ext cx="2321960" cy="507837"/>
          </a:xfrm>
          <a:prstGeom prst="rect">
            <a:avLst/>
          </a:prstGeom>
        </p:spPr>
      </p:pic>
      <p:sp>
        <p:nvSpPr>
          <p:cNvPr id="13" name="Text 6"/>
          <p:cNvSpPr/>
          <p:nvPr>
            <p:custDataLst>
              <p:tags r:id="rId14"/>
            </p:custDataLst>
          </p:nvPr>
        </p:nvSpPr>
        <p:spPr>
          <a:xfrm>
            <a:off x="2991581" y="2544506"/>
            <a:ext cx="2321662" cy="42062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6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年终奖</a:t>
            </a:r>
            <a:endParaRPr lang="en-US" sz="1500" dirty="0"/>
          </a:p>
        </p:txBody>
      </p:sp>
      <p:sp>
        <p:nvSpPr>
          <p:cNvPr id="14" name="Text 7"/>
          <p:cNvSpPr/>
          <p:nvPr>
            <p:custDataLst>
              <p:tags r:id="rId15"/>
            </p:custDataLst>
          </p:nvPr>
        </p:nvSpPr>
        <p:spPr>
          <a:xfrm>
            <a:off x="5130661" y="3171477"/>
            <a:ext cx="3236976" cy="731520"/>
          </a:xfrm>
          <a:prstGeom prst="rect">
            <a:avLst/>
          </a:prstGeom>
          <a:noFill/>
        </p:spPr>
        <p:txBody>
          <a:bodyPr wrap="square" lIns="95250" tIns="95250" rIns="95250" bIns="95250" rtlCol="0" anchor="ctr">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对于核心骨干和技术精英，公司提供股权激励计划。通过赠送股票期权或限制性股票的方式，使员工能够分享公司长期发展成果，增强员工归属感与忠诚度。</a:t>
            </a:r>
            <a:endParaRPr lang="en-US" sz="1500" dirty="0"/>
          </a:p>
        </p:txBody>
      </p:sp>
      <p:pic>
        <p:nvPicPr>
          <p:cNvPr id="15" name="Image 5" descr="preencoded.png"/>
          <p:cNvPicPr>
            <a:picLocks noChangeAspect="1"/>
          </p:cNvPicPr>
          <p:nvPr>
            <p:custDataLst>
              <p:tags r:id="rId16"/>
            </p:custDataLst>
          </p:nvPr>
        </p:nvPicPr>
        <p:blipFill>
          <a:blip r:embed="rId10"/>
          <a:stretch>
            <a:fillRect/>
          </a:stretch>
        </p:blipFill>
        <p:spPr>
          <a:xfrm>
            <a:off x="2811269" y="3283319"/>
            <a:ext cx="2321960" cy="507837"/>
          </a:xfrm>
          <a:prstGeom prst="rect">
            <a:avLst/>
          </a:prstGeom>
        </p:spPr>
      </p:pic>
      <p:sp>
        <p:nvSpPr>
          <p:cNvPr id="16" name="Text 8"/>
          <p:cNvSpPr/>
          <p:nvPr>
            <p:custDataLst>
              <p:tags r:id="rId17"/>
            </p:custDataLst>
          </p:nvPr>
        </p:nvSpPr>
        <p:spPr>
          <a:xfrm>
            <a:off x="2808701" y="3324811"/>
            <a:ext cx="2321662" cy="42062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6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股权激励</a:t>
            </a:r>
            <a:endParaRPr lang="en-US" sz="1500" dirty="0"/>
          </a:p>
        </p:txBody>
      </p:sp>
      <p:sp>
        <p:nvSpPr>
          <p:cNvPr id="17" name="Text 9"/>
          <p:cNvSpPr/>
          <p:nvPr>
            <p:custDataLst>
              <p:tags r:id="rId18"/>
            </p:custDataLst>
          </p:nvPr>
        </p:nvSpPr>
        <p:spPr>
          <a:xfrm>
            <a:off x="4648918" y="3946097"/>
            <a:ext cx="3236976" cy="731520"/>
          </a:xfrm>
          <a:prstGeom prst="rect">
            <a:avLst/>
          </a:prstGeom>
          <a:noFill/>
        </p:spPr>
        <p:txBody>
          <a:bodyPr wrap="square" lIns="95250" tIns="95250" rIns="95250" bIns="95250" rtlCol="0" anchor="ctr">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公司设有明确的晋升路径和透明的晋升机制，每年根据员工的表现及发展潜力，从技术、管理两个方向进行晋升评定。通过定期的绩效评估和培训，帮助员工规划职业发展道路。</a:t>
            </a:r>
            <a:endParaRPr lang="en-US" sz="1500" dirty="0"/>
          </a:p>
        </p:txBody>
      </p:sp>
      <p:pic>
        <p:nvPicPr>
          <p:cNvPr id="18" name="Image 6" descr="preencoded.png"/>
          <p:cNvPicPr>
            <a:picLocks noChangeAspect="1"/>
          </p:cNvPicPr>
          <p:nvPr>
            <p:custDataLst>
              <p:tags r:id="rId19"/>
            </p:custDataLst>
          </p:nvPr>
        </p:nvPicPr>
        <p:blipFill>
          <a:blip r:embed="rId5"/>
          <a:stretch>
            <a:fillRect/>
          </a:stretch>
        </p:blipFill>
        <p:spPr>
          <a:xfrm>
            <a:off x="2322178" y="4057939"/>
            <a:ext cx="2321960" cy="507837"/>
          </a:xfrm>
          <a:prstGeom prst="rect">
            <a:avLst/>
          </a:prstGeom>
        </p:spPr>
      </p:pic>
      <p:sp>
        <p:nvSpPr>
          <p:cNvPr id="19" name="Text 10"/>
          <p:cNvSpPr/>
          <p:nvPr>
            <p:custDataLst>
              <p:tags r:id="rId20"/>
            </p:custDataLst>
          </p:nvPr>
        </p:nvSpPr>
        <p:spPr>
          <a:xfrm>
            <a:off x="2322327" y="4099432"/>
            <a:ext cx="2321662" cy="42062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6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晋升机制</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216972" y="153681"/>
            <a:ext cx="8737271" cy="411480"/>
          </a:xfrm>
          <a:prstGeom prst="rect">
            <a:avLst/>
          </a:prstGeom>
        </p:spPr>
      </p:pic>
      <p:sp>
        <p:nvSpPr>
          <p:cNvPr id="3" name="Text 0"/>
          <p:cNvSpPr/>
          <p:nvPr/>
        </p:nvSpPr>
        <p:spPr>
          <a:xfrm>
            <a:off x="349571" y="67884"/>
            <a:ext cx="8005161" cy="583073"/>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FFFFFF"/>
                </a:solidFill>
                <a:latin typeface="Arial" panose="020B0604020202020204" pitchFamily="34" charset="0"/>
                <a:ea typeface="Arial" panose="020B0604020202020204" pitchFamily="34" charset="-122"/>
                <a:cs typeface="Arial" panose="020B0604020202020204" pitchFamily="34" charset="-120"/>
              </a:rPr>
              <a:t>员工培训与成长路径</a:t>
            </a:r>
            <a:endParaRPr lang="en-US" sz="1500" dirty="0"/>
          </a:p>
        </p:txBody>
      </p:sp>
      <p:pic>
        <p:nvPicPr>
          <p:cNvPr id="4" name="Image 1" descr="preencoded.png"/>
          <p:cNvPicPr>
            <a:picLocks noChangeAspect="1"/>
          </p:cNvPicPr>
          <p:nvPr/>
        </p:nvPicPr>
        <p:blipFill>
          <a:blip r:embed="rId3">
            <a:alphaModFix amt="10000"/>
          </a:blip>
          <a:stretch>
            <a:fillRect/>
          </a:stretch>
        </p:blipFill>
        <p:spPr>
          <a:xfrm>
            <a:off x="603639" y="936305"/>
            <a:ext cx="2560320" cy="1737360"/>
          </a:xfrm>
          <a:prstGeom prst="rect">
            <a:avLst/>
          </a:prstGeom>
        </p:spPr>
      </p:pic>
      <p:sp>
        <p:nvSpPr>
          <p:cNvPr id="5" name="Text 1"/>
          <p:cNvSpPr/>
          <p:nvPr/>
        </p:nvSpPr>
        <p:spPr>
          <a:xfrm>
            <a:off x="603466" y="1050992"/>
            <a:ext cx="2536846" cy="512064"/>
          </a:xfrm>
          <a:prstGeom prst="rect">
            <a:avLst/>
          </a:prstGeom>
          <a:noFill/>
        </p:spPr>
        <p:txBody>
          <a:bodyPr wrap="square" lIns="95250" tIns="95250" rIns="95250" bIns="95250" rtlCol="0" anchor="ctr">
            <a:spAutoFit/>
          </a:bodyPr>
          <a:lstStyle/>
          <a:p>
            <a:pPr marL="0" indent="0" algn="ctr">
              <a:lnSpc>
                <a:spcPct val="113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入职培训计划</a:t>
            </a:r>
            <a:endParaRPr lang="en-US" sz="1500" dirty="0"/>
          </a:p>
        </p:txBody>
      </p:sp>
      <p:sp>
        <p:nvSpPr>
          <p:cNvPr id="6" name="Text 2"/>
          <p:cNvSpPr/>
          <p:nvPr/>
        </p:nvSpPr>
        <p:spPr>
          <a:xfrm>
            <a:off x="603639" y="1501445"/>
            <a:ext cx="2536546" cy="1280160"/>
          </a:xfrm>
          <a:prstGeom prst="rect">
            <a:avLst/>
          </a:prstGeom>
          <a:noFill/>
        </p:spPr>
        <p:txBody>
          <a:bodyPr wrap="square" lIns="95250" tIns="95250" rIns="95250" bIns="95250" rtlCol="0" anchor="t">
            <a:spAutoFit/>
          </a:bodyPr>
          <a:lstStyle/>
          <a:p>
            <a:pPr marL="0" indent="0" algn="just">
              <a:lnSpc>
                <a:spcPct val="100000"/>
              </a:lnSpc>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新员工入职时，公司提供全面的培训计划，涵盖企业文化、公司政策、技术基础和职业素养。通过系统化培训，帮助新员工快速适应工作环境，掌握必要的职业技能。</a:t>
            </a:r>
            <a:endParaRPr lang="en-US" sz="1500" dirty="0"/>
          </a:p>
        </p:txBody>
      </p:sp>
      <p:pic>
        <p:nvPicPr>
          <p:cNvPr id="7" name="Image 2" descr="preencoded.png"/>
          <p:cNvPicPr>
            <a:picLocks noChangeAspect="1"/>
          </p:cNvPicPr>
          <p:nvPr/>
        </p:nvPicPr>
        <p:blipFill>
          <a:blip r:embed="rId3">
            <a:alphaModFix amt="10000"/>
          </a:blip>
          <a:stretch>
            <a:fillRect/>
          </a:stretch>
        </p:blipFill>
        <p:spPr>
          <a:xfrm>
            <a:off x="3291927" y="936305"/>
            <a:ext cx="2560320" cy="1737360"/>
          </a:xfrm>
          <a:prstGeom prst="rect">
            <a:avLst/>
          </a:prstGeom>
        </p:spPr>
      </p:pic>
      <p:sp>
        <p:nvSpPr>
          <p:cNvPr id="8" name="Text 3"/>
          <p:cNvSpPr/>
          <p:nvPr/>
        </p:nvSpPr>
        <p:spPr>
          <a:xfrm>
            <a:off x="3304212" y="1050992"/>
            <a:ext cx="2536546" cy="512064"/>
          </a:xfrm>
          <a:prstGeom prst="rect">
            <a:avLst/>
          </a:prstGeom>
          <a:noFill/>
        </p:spPr>
        <p:txBody>
          <a:bodyPr wrap="square" lIns="95250" tIns="95250" rIns="95250" bIns="95250" rtlCol="0" anchor="ctr">
            <a:spAutoFit/>
          </a:bodyPr>
          <a:lstStyle/>
          <a:p>
            <a:pPr marL="0" indent="0" algn="ctr">
              <a:lnSpc>
                <a:spcPct val="113000"/>
              </a:lnSpc>
              <a:spcBef>
                <a:spcPts val="375"/>
              </a:spcBef>
              <a:buNone/>
            </a:pPr>
            <a:r>
              <a:rPr lang="en-US" sz="1800" b="1" dirty="0">
                <a:solidFill>
                  <a:srgbClr val="0AC7ED"/>
                </a:solidFill>
                <a:latin typeface="微软雅黑" panose="020B0503020204020204" pitchFamily="34" charset="-122"/>
                <a:ea typeface="微软雅黑" panose="020B0503020204020204" pitchFamily="34" charset="-122"/>
                <a:cs typeface="微软雅黑" panose="020B0503020204020204" pitchFamily="34" charset="-120"/>
              </a:rPr>
              <a:t>专业技能提升</a:t>
            </a:r>
            <a:endParaRPr lang="en-US" sz="1500" dirty="0"/>
          </a:p>
        </p:txBody>
      </p:sp>
      <p:sp>
        <p:nvSpPr>
          <p:cNvPr id="9" name="Text 4"/>
          <p:cNvSpPr/>
          <p:nvPr/>
        </p:nvSpPr>
        <p:spPr>
          <a:xfrm>
            <a:off x="3304212" y="1501445"/>
            <a:ext cx="2536546" cy="1280160"/>
          </a:xfrm>
          <a:prstGeom prst="rect">
            <a:avLst/>
          </a:prstGeom>
          <a:noFill/>
        </p:spPr>
        <p:txBody>
          <a:bodyPr wrap="square" lIns="95250" tIns="95250" rIns="95250" bIns="95250" rtlCol="0" anchor="t">
            <a:spAutoFit/>
          </a:bodyPr>
          <a:lstStyle/>
          <a:p>
            <a:pPr marL="0" indent="0" algn="just">
              <a:lnSpc>
                <a:spcPct val="100000"/>
              </a:lnSpc>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定期组织内部及外部专业技术培训，邀请行业专家进行讲座，更新员工的知识储备。通过在线学习平台和内部知识分享会，提供多样化的学习资源，支持员工持续提升专业技能。</a:t>
            </a:r>
            <a:endParaRPr lang="en-US" sz="1500" dirty="0"/>
          </a:p>
        </p:txBody>
      </p:sp>
      <p:pic>
        <p:nvPicPr>
          <p:cNvPr id="10" name="Image 3" descr="preencoded.png"/>
          <p:cNvPicPr>
            <a:picLocks noChangeAspect="1"/>
          </p:cNvPicPr>
          <p:nvPr/>
        </p:nvPicPr>
        <p:blipFill>
          <a:blip r:embed="rId3">
            <a:alphaModFix amt="10000"/>
          </a:blip>
          <a:stretch>
            <a:fillRect/>
          </a:stretch>
        </p:blipFill>
        <p:spPr>
          <a:xfrm>
            <a:off x="5980214" y="936305"/>
            <a:ext cx="2560320" cy="1737360"/>
          </a:xfrm>
          <a:prstGeom prst="rect">
            <a:avLst/>
          </a:prstGeom>
        </p:spPr>
      </p:pic>
      <p:sp>
        <p:nvSpPr>
          <p:cNvPr id="11" name="Text 5"/>
          <p:cNvSpPr/>
          <p:nvPr/>
        </p:nvSpPr>
        <p:spPr>
          <a:xfrm>
            <a:off x="5992112" y="1050913"/>
            <a:ext cx="2536546" cy="512064"/>
          </a:xfrm>
          <a:prstGeom prst="rect">
            <a:avLst/>
          </a:prstGeom>
          <a:noFill/>
        </p:spPr>
        <p:txBody>
          <a:bodyPr wrap="square" lIns="95250" tIns="95250" rIns="95250" bIns="95250" rtlCol="0" anchor="ctr">
            <a:spAutoFit/>
          </a:bodyPr>
          <a:lstStyle/>
          <a:p>
            <a:pPr marL="0" indent="0" algn="ctr">
              <a:lnSpc>
                <a:spcPct val="113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项目经验积累</a:t>
            </a:r>
            <a:endParaRPr lang="en-US" sz="1500" dirty="0"/>
          </a:p>
        </p:txBody>
      </p:sp>
      <p:sp>
        <p:nvSpPr>
          <p:cNvPr id="12" name="Text 6"/>
          <p:cNvSpPr/>
          <p:nvPr/>
        </p:nvSpPr>
        <p:spPr>
          <a:xfrm>
            <a:off x="5992112" y="1501366"/>
            <a:ext cx="2536546" cy="1060704"/>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鼓励员工参与各种实际项目，从中获得实践经验。通过在多个项目中的磨炼，员工能够不断提升解决问题的能力，并在实际工作中快速成长。</a:t>
            </a:r>
            <a:endParaRPr lang="en-US" sz="1500" dirty="0"/>
          </a:p>
        </p:txBody>
      </p:sp>
      <p:pic>
        <p:nvPicPr>
          <p:cNvPr id="13" name="Image 4" descr="preencoded.png"/>
          <p:cNvPicPr>
            <a:picLocks noChangeAspect="1"/>
          </p:cNvPicPr>
          <p:nvPr/>
        </p:nvPicPr>
        <p:blipFill>
          <a:blip r:embed="rId3">
            <a:alphaModFix amt="10000"/>
          </a:blip>
          <a:stretch>
            <a:fillRect/>
          </a:stretch>
        </p:blipFill>
        <p:spPr>
          <a:xfrm>
            <a:off x="1883799" y="2816273"/>
            <a:ext cx="2560320" cy="1737360"/>
          </a:xfrm>
          <a:prstGeom prst="rect">
            <a:avLst/>
          </a:prstGeom>
        </p:spPr>
      </p:pic>
      <p:sp>
        <p:nvSpPr>
          <p:cNvPr id="14" name="Text 7"/>
          <p:cNvSpPr/>
          <p:nvPr/>
        </p:nvSpPr>
        <p:spPr>
          <a:xfrm>
            <a:off x="1895806" y="2930960"/>
            <a:ext cx="2536546" cy="512064"/>
          </a:xfrm>
          <a:prstGeom prst="rect">
            <a:avLst/>
          </a:prstGeom>
          <a:noFill/>
        </p:spPr>
        <p:txBody>
          <a:bodyPr wrap="square" lIns="95250" tIns="95250" rIns="95250" bIns="95250" rtlCol="0" anchor="ctr">
            <a:spAutoFit/>
          </a:bodyPr>
          <a:lstStyle/>
          <a:p>
            <a:pPr marL="0" indent="0" algn="ctr">
              <a:lnSpc>
                <a:spcPct val="113000"/>
              </a:lnSpc>
              <a:spcBef>
                <a:spcPts val="375"/>
              </a:spcBef>
              <a:buNone/>
            </a:pPr>
            <a:r>
              <a:rPr lang="en-US" sz="1800" b="1" dirty="0">
                <a:solidFill>
                  <a:srgbClr val="0AC7ED"/>
                </a:solidFill>
                <a:latin typeface="微软雅黑" panose="020B0503020204020204" pitchFamily="34" charset="-122"/>
                <a:ea typeface="微软雅黑" panose="020B0503020204020204" pitchFamily="34" charset="-122"/>
                <a:cs typeface="微软雅黑" panose="020B0503020204020204" pitchFamily="34" charset="-120"/>
              </a:rPr>
              <a:t>领导力发展</a:t>
            </a:r>
            <a:endParaRPr lang="en-US" sz="1500" dirty="0"/>
          </a:p>
        </p:txBody>
      </p:sp>
      <p:sp>
        <p:nvSpPr>
          <p:cNvPr id="15" name="Text 8"/>
          <p:cNvSpPr/>
          <p:nvPr/>
        </p:nvSpPr>
        <p:spPr>
          <a:xfrm>
            <a:off x="1895806" y="3381413"/>
            <a:ext cx="2536546" cy="1280160"/>
          </a:xfrm>
          <a:prstGeom prst="rect">
            <a:avLst/>
          </a:prstGeom>
          <a:noFill/>
        </p:spPr>
        <p:txBody>
          <a:bodyPr wrap="square" lIns="95250" tIns="95250" rIns="95250" bIns="95250" rtlCol="0" anchor="t">
            <a:spAutoFit/>
          </a:bodyPr>
          <a:lstStyle/>
          <a:p>
            <a:pPr marL="0" indent="0" algn="just">
              <a:lnSpc>
                <a:spcPct val="100000"/>
              </a:lnSpc>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为有潜力的员工提供领导力培训，培养未来的管理人才。课程内容包括团队管理、决策制定和沟通技巧等，旨在全面提升员工的综合素质，为其职业发展打下坚实基础。</a:t>
            </a:r>
            <a:endParaRPr lang="en-US" sz="1500" dirty="0"/>
          </a:p>
        </p:txBody>
      </p:sp>
      <p:pic>
        <p:nvPicPr>
          <p:cNvPr id="16" name="Image 5" descr="preencoded.png"/>
          <p:cNvPicPr>
            <a:picLocks noChangeAspect="1"/>
          </p:cNvPicPr>
          <p:nvPr/>
        </p:nvPicPr>
        <p:blipFill>
          <a:blip r:embed="rId3">
            <a:alphaModFix amt="10000"/>
          </a:blip>
          <a:stretch>
            <a:fillRect/>
          </a:stretch>
        </p:blipFill>
        <p:spPr>
          <a:xfrm>
            <a:off x="4700054" y="2816273"/>
            <a:ext cx="2560320" cy="1737360"/>
          </a:xfrm>
          <a:prstGeom prst="rect">
            <a:avLst/>
          </a:prstGeom>
        </p:spPr>
      </p:pic>
      <p:sp>
        <p:nvSpPr>
          <p:cNvPr id="17" name="Text 9"/>
          <p:cNvSpPr/>
          <p:nvPr/>
        </p:nvSpPr>
        <p:spPr>
          <a:xfrm>
            <a:off x="4712399" y="2931098"/>
            <a:ext cx="2536546" cy="512064"/>
          </a:xfrm>
          <a:prstGeom prst="rect">
            <a:avLst/>
          </a:prstGeom>
          <a:noFill/>
        </p:spPr>
        <p:txBody>
          <a:bodyPr wrap="square" lIns="95250" tIns="95250" rIns="95250" bIns="95250" rtlCol="0" anchor="ctr">
            <a:spAutoFit/>
          </a:bodyPr>
          <a:lstStyle/>
          <a:p>
            <a:pPr marL="0" indent="0" algn="ctr">
              <a:lnSpc>
                <a:spcPct val="113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国际交流机会</a:t>
            </a:r>
            <a:endParaRPr lang="en-US" sz="1500" dirty="0"/>
          </a:p>
        </p:txBody>
      </p:sp>
      <p:sp>
        <p:nvSpPr>
          <p:cNvPr id="18" name="Text 10"/>
          <p:cNvSpPr/>
          <p:nvPr/>
        </p:nvSpPr>
        <p:spPr>
          <a:xfrm>
            <a:off x="4712399" y="3381551"/>
            <a:ext cx="2536546" cy="1060704"/>
          </a:xfrm>
          <a:prstGeom prst="rect">
            <a:avLst/>
          </a:prstGeom>
          <a:noFill/>
        </p:spPr>
        <p:txBody>
          <a:bodyPr wrap="square" lIns="95250" tIns="95250" rIns="95250" bIns="95250" rtlCol="0" anchor="t">
            <a:spAutoFit/>
          </a:bodyPr>
          <a:lstStyle/>
          <a:p>
            <a:pPr marL="0" indent="0" algn="just">
              <a:lnSpc>
                <a:spcPct val="100000"/>
              </a:lnSpc>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定期安排员工参加国内外的技术交流会议和研讨会，拓宽视野。通过与全球同行的交流，员工可以了解最新的技术动态和行业趋势，促进自身的专业成长。</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216972" y="153681"/>
            <a:ext cx="8737271" cy="411480"/>
          </a:xfrm>
          <a:prstGeom prst="rect">
            <a:avLst/>
          </a:prstGeom>
        </p:spPr>
      </p:pic>
      <p:sp>
        <p:nvSpPr>
          <p:cNvPr id="3" name="Text 0"/>
          <p:cNvSpPr/>
          <p:nvPr/>
        </p:nvSpPr>
        <p:spPr>
          <a:xfrm>
            <a:off x="349571" y="67884"/>
            <a:ext cx="8005161" cy="583073"/>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FFFFFF"/>
                </a:solidFill>
                <a:latin typeface="Arial" panose="020B0604020202020204" pitchFamily="34" charset="0"/>
                <a:ea typeface="Arial" panose="020B0604020202020204" pitchFamily="34" charset="-122"/>
                <a:cs typeface="Arial" panose="020B0604020202020204" pitchFamily="34" charset="-120"/>
              </a:rPr>
              <a:t>员工关怀计划与福利待遇</a:t>
            </a:r>
            <a:endParaRPr lang="en-US" sz="1500" dirty="0"/>
          </a:p>
        </p:txBody>
      </p:sp>
      <p:sp>
        <p:nvSpPr>
          <p:cNvPr id="4" name="Text 1"/>
          <p:cNvSpPr/>
          <p:nvPr/>
        </p:nvSpPr>
        <p:spPr>
          <a:xfrm>
            <a:off x="3119037" y="997230"/>
            <a:ext cx="1876522" cy="60350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健康保障计划</a:t>
            </a:r>
            <a:endParaRPr lang="en-US" sz="1500" dirty="0"/>
          </a:p>
        </p:txBody>
      </p:sp>
      <p:pic>
        <p:nvPicPr>
          <p:cNvPr id="5" name="Image 1" descr="https://sgw-dx.xf-yun.com/api/v1/sparkdesk/_1729656173912d0a6c04415ec4517a5d8ceb541a25881.jpg?authorization=c2ltcGxlLWp3dCBhaz1zcGFya2Rlc2s4MDAwMDAwMDAwMDE7ZXhwPTMzMDY0NTYxNzM7YWxnbz1obWFjLXNoYTI1NjtzaWc9TlRTTzVzTGFSaDRudmo4QnZSSCtBaTRyc1lRVU9pSkRtR1NRSzc3YmZvND0=&amp;x_location=7YfmxI7B7uKO7jlRxIftd6RXdo=="/>
          <p:cNvPicPr>
            <a:picLocks noChangeAspect="1"/>
          </p:cNvPicPr>
          <p:nvPr/>
        </p:nvPicPr>
        <p:blipFill>
          <a:blip r:embed="rId3"/>
          <a:srcRect l="13889" r="16667"/>
          <a:stretch>
            <a:fillRect/>
          </a:stretch>
        </p:blipFill>
        <p:spPr>
          <a:xfrm>
            <a:off x="403835" y="1036446"/>
            <a:ext cx="2561285" cy="3709496"/>
          </a:xfrm>
          <a:prstGeom prst="rect">
            <a:avLst/>
          </a:prstGeom>
        </p:spPr>
      </p:pic>
      <p:sp>
        <p:nvSpPr>
          <p:cNvPr id="6" name="Text 2"/>
          <p:cNvSpPr/>
          <p:nvPr/>
        </p:nvSpPr>
        <p:spPr>
          <a:xfrm>
            <a:off x="4995559" y="892074"/>
            <a:ext cx="3811526" cy="813816"/>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公司为员工提供全面的健康保障，包括医疗保险和年度体检。通过与知名医疗机构合作，确保员工在工作的同时能享有高质量的医疗服务，关注员工身心健康。</a:t>
            </a:r>
            <a:endParaRPr lang="en-US" sz="1500" dirty="0"/>
          </a:p>
        </p:txBody>
      </p:sp>
      <p:sp>
        <p:nvSpPr>
          <p:cNvPr id="7" name="Text 3"/>
          <p:cNvSpPr/>
          <p:nvPr/>
        </p:nvSpPr>
        <p:spPr>
          <a:xfrm>
            <a:off x="3119037" y="1793336"/>
            <a:ext cx="1876522" cy="60350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职业发展支持</a:t>
            </a:r>
            <a:endParaRPr lang="en-US" sz="1500" dirty="0"/>
          </a:p>
        </p:txBody>
      </p:sp>
      <p:sp>
        <p:nvSpPr>
          <p:cNvPr id="8" name="Text 4"/>
          <p:cNvSpPr/>
          <p:nvPr/>
        </p:nvSpPr>
        <p:spPr>
          <a:xfrm>
            <a:off x="4995559" y="1688180"/>
            <a:ext cx="3811526" cy="813816"/>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三维圈数字科技集团设有完善的职业发展支持体系，提供多样化的培训项目和学习资源。通过定期的技能培训和职业规划指导，帮助员工不断提升自身能力，实现职业目标。</a:t>
            </a:r>
            <a:endParaRPr lang="en-US" sz="1500" dirty="0"/>
          </a:p>
        </p:txBody>
      </p:sp>
      <p:sp>
        <p:nvSpPr>
          <p:cNvPr id="9" name="Text 5"/>
          <p:cNvSpPr/>
          <p:nvPr/>
        </p:nvSpPr>
        <p:spPr>
          <a:xfrm>
            <a:off x="3119037" y="2589442"/>
            <a:ext cx="1876522" cy="60350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工作环境与设施</a:t>
            </a:r>
            <a:endParaRPr lang="en-US" sz="1500" dirty="0"/>
          </a:p>
        </p:txBody>
      </p:sp>
      <p:sp>
        <p:nvSpPr>
          <p:cNvPr id="10" name="Text 6"/>
          <p:cNvSpPr/>
          <p:nvPr/>
        </p:nvSpPr>
        <p:spPr>
          <a:xfrm>
            <a:off x="4995559" y="2484286"/>
            <a:ext cx="3811526" cy="813816"/>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公司注重为员工提供舒适的工作环境，办公场所配备现代化设施。开放、灵活的办公空间设计，旨在提升员工的工作效率和创造力，同时营造积极向上的工作氛围。</a:t>
            </a:r>
            <a:endParaRPr lang="en-US" sz="1500" dirty="0"/>
          </a:p>
        </p:txBody>
      </p:sp>
      <p:sp>
        <p:nvSpPr>
          <p:cNvPr id="11" name="Text 7"/>
          <p:cNvSpPr/>
          <p:nvPr/>
        </p:nvSpPr>
        <p:spPr>
          <a:xfrm>
            <a:off x="3119037" y="3385548"/>
            <a:ext cx="1876522" cy="60350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员工关怀活动</a:t>
            </a:r>
            <a:endParaRPr lang="en-US" sz="1500" dirty="0"/>
          </a:p>
        </p:txBody>
      </p:sp>
      <p:sp>
        <p:nvSpPr>
          <p:cNvPr id="12" name="Text 8"/>
          <p:cNvSpPr/>
          <p:nvPr/>
        </p:nvSpPr>
        <p:spPr>
          <a:xfrm>
            <a:off x="4995559" y="3280392"/>
            <a:ext cx="3811526" cy="813816"/>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公司定期组织丰富多彩的员工关怀活动，如团队建设、家庭日活动和文化节等。这些活动不仅增强了团队凝聚力，还提升了员工的归属感和满意度，使员工在轻松愉快的氛围中共同成长。</a:t>
            </a:r>
            <a:endParaRPr lang="en-US" sz="1500" dirty="0"/>
          </a:p>
        </p:txBody>
      </p:sp>
      <p:sp>
        <p:nvSpPr>
          <p:cNvPr id="13" name="Text 9"/>
          <p:cNvSpPr/>
          <p:nvPr/>
        </p:nvSpPr>
        <p:spPr>
          <a:xfrm>
            <a:off x="3119037" y="4181654"/>
            <a:ext cx="1876522" cy="60350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福利待遇概览</a:t>
            </a:r>
            <a:endParaRPr lang="en-US" sz="1500" dirty="0"/>
          </a:p>
        </p:txBody>
      </p:sp>
      <p:sp>
        <p:nvSpPr>
          <p:cNvPr id="14" name="Text 10"/>
          <p:cNvSpPr/>
          <p:nvPr/>
        </p:nvSpPr>
        <p:spPr>
          <a:xfrm>
            <a:off x="4995559" y="4076498"/>
            <a:ext cx="3811526" cy="813816"/>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公司提供具有竞争力的薪酬体系，并根据市场变化及时调整薪资水平。除了基本工资和绩效奖金外，还设有年终奖、项目奖金等多种激励措施，确保员工的努力得到公正的回报。</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643667" y="1041105"/>
            <a:ext cx="2227193" cy="1883664"/>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9000" b="1" dirty="0">
                <a:solidFill>
                  <a:srgbClr val="257CE5">
                    <a:alpha val="20000"/>
                  </a:srgbClr>
                </a:solidFill>
                <a:latin typeface="Arial" panose="020B0604020202020204" pitchFamily="34" charset="0"/>
                <a:ea typeface="Arial" panose="020B0604020202020204" pitchFamily="34" charset="-122"/>
                <a:cs typeface="Arial" panose="020B0604020202020204" pitchFamily="34" charset="-120"/>
              </a:rPr>
              <a:t>06</a:t>
            </a:r>
            <a:endParaRPr lang="en-US" sz="1500" dirty="0"/>
          </a:p>
        </p:txBody>
      </p:sp>
      <p:sp>
        <p:nvSpPr>
          <p:cNvPr id="3" name="Text 1"/>
          <p:cNvSpPr/>
          <p:nvPr/>
        </p:nvSpPr>
        <p:spPr>
          <a:xfrm>
            <a:off x="3434463" y="2417454"/>
            <a:ext cx="4931077" cy="731520"/>
          </a:xfrm>
          <a:prstGeom prst="rect">
            <a:avLst/>
          </a:prstGeom>
          <a:noFill/>
        </p:spPr>
        <p:txBody>
          <a:bodyPr wrap="square" lIns="95250" tIns="95250" rIns="95250" bIns="95250" rtlCol="0" anchor="t">
            <a:spAutoFit/>
          </a:bodyPr>
          <a:lstStyle/>
          <a:p>
            <a:pPr marL="0" indent="0" algn="r">
              <a:lnSpc>
                <a:spcPct val="113000"/>
              </a:lnSpc>
              <a:spcBef>
                <a:spcPts val="375"/>
              </a:spcBef>
              <a:buNone/>
            </a:pPr>
            <a:r>
              <a:rPr lang="en-US" sz="3000" b="1" dirty="0">
                <a:solidFill>
                  <a:srgbClr val="164088"/>
                </a:solidFill>
                <a:latin typeface="微软雅黑" panose="020B0503020204020204" pitchFamily="34" charset="-122"/>
                <a:ea typeface="微软雅黑" panose="020B0503020204020204" pitchFamily="34" charset="-122"/>
                <a:cs typeface="微软雅黑" panose="020B0503020204020204" pitchFamily="34" charset="-120"/>
              </a:rPr>
              <a:t>应聘流程与联系方式</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216972" y="153681"/>
            <a:ext cx="8737271" cy="411480"/>
          </a:xfrm>
          <a:prstGeom prst="rect">
            <a:avLst/>
          </a:prstGeom>
        </p:spPr>
      </p:pic>
      <p:sp>
        <p:nvSpPr>
          <p:cNvPr id="3" name="Text 0"/>
          <p:cNvSpPr/>
          <p:nvPr/>
        </p:nvSpPr>
        <p:spPr>
          <a:xfrm>
            <a:off x="349571" y="67884"/>
            <a:ext cx="8005161"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FFFFFF"/>
                </a:solidFill>
                <a:latin typeface="Arial" panose="020B0604020202020204" pitchFamily="34" charset="0"/>
                <a:ea typeface="Arial" panose="020B0604020202020204" pitchFamily="34" charset="-122"/>
                <a:cs typeface="Arial" panose="020B0604020202020204" pitchFamily="34" charset="-120"/>
              </a:rPr>
              <a:t>在线申请与简历提交</a:t>
            </a:r>
            <a:endParaRPr lang="en-US" sz="1500" dirty="0"/>
          </a:p>
        </p:txBody>
      </p:sp>
      <p:sp>
        <p:nvSpPr>
          <p:cNvPr id="4" name="Text 1"/>
          <p:cNvSpPr/>
          <p:nvPr/>
        </p:nvSpPr>
        <p:spPr>
          <a:xfrm>
            <a:off x="502863" y="3220517"/>
            <a:ext cx="2522830" cy="12801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在岗位页面中，点击“提交简历”按钮，进入简历编辑页面。请确保您的简历信息完整、真实，包括个人信息、教育背景、工作经历及技能特长等。尽量详细描述与岗位相关的经验和成就。</a:t>
            </a:r>
            <a:endParaRPr lang="en-US" sz="1500" dirty="0"/>
          </a:p>
        </p:txBody>
      </p:sp>
      <p:sp>
        <p:nvSpPr>
          <p:cNvPr id="5" name="Text 2"/>
          <p:cNvSpPr/>
          <p:nvPr/>
        </p:nvSpPr>
        <p:spPr>
          <a:xfrm>
            <a:off x="3312757" y="3220697"/>
            <a:ext cx="2522830" cy="12801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按照提示上传相关证明材料，如学历证书、身份证、技能证书等扫描件或照片。确保文件清晰可读，有助于提高审核效率。避免上传无关材料，以免影响评审结果。</a:t>
            </a:r>
            <a:endParaRPr lang="en-US" sz="1500" dirty="0"/>
          </a:p>
        </p:txBody>
      </p:sp>
      <p:sp>
        <p:nvSpPr>
          <p:cNvPr id="6" name="Text 3"/>
          <p:cNvSpPr/>
          <p:nvPr/>
        </p:nvSpPr>
        <p:spPr>
          <a:xfrm>
            <a:off x="6071618" y="3220441"/>
            <a:ext cx="2522830" cy="12801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在提交前，仔细核对填写的信息和上传的文件，确保无误。确认无误后，点击“提交”按钮，将您的简历和申请材料发送至公司招聘系统。耐心等待公司的反馈和面试安排。</a:t>
            </a:r>
            <a:endParaRPr lang="en-US" sz="1500" dirty="0"/>
          </a:p>
        </p:txBody>
      </p:sp>
      <p:pic>
        <p:nvPicPr>
          <p:cNvPr id="7" name="Image 1" descr="preencoded.png"/>
          <p:cNvPicPr>
            <a:picLocks noChangeAspect="1"/>
          </p:cNvPicPr>
          <p:nvPr/>
        </p:nvPicPr>
        <p:blipFill>
          <a:blip r:embed="rId3"/>
          <a:stretch>
            <a:fillRect/>
          </a:stretch>
        </p:blipFill>
        <p:spPr>
          <a:xfrm>
            <a:off x="978351" y="2782041"/>
            <a:ext cx="2031797" cy="438912"/>
          </a:xfrm>
          <a:prstGeom prst="rect">
            <a:avLst/>
          </a:prstGeom>
        </p:spPr>
      </p:pic>
      <p:pic>
        <p:nvPicPr>
          <p:cNvPr id="8" name="Image 2" descr="preencoded.png"/>
          <p:cNvPicPr>
            <a:picLocks noChangeAspect="1"/>
          </p:cNvPicPr>
          <p:nvPr/>
        </p:nvPicPr>
        <p:blipFill>
          <a:blip r:embed="rId4"/>
          <a:stretch>
            <a:fillRect/>
          </a:stretch>
        </p:blipFill>
        <p:spPr>
          <a:xfrm rot="-10800000">
            <a:off x="2647195" y="2781529"/>
            <a:ext cx="544982" cy="438912"/>
          </a:xfrm>
          <a:prstGeom prst="rect">
            <a:avLst/>
          </a:prstGeom>
        </p:spPr>
      </p:pic>
      <p:sp>
        <p:nvSpPr>
          <p:cNvPr id="9" name="Text 4"/>
          <p:cNvSpPr/>
          <p:nvPr/>
        </p:nvSpPr>
        <p:spPr>
          <a:xfrm>
            <a:off x="977975" y="2772641"/>
            <a:ext cx="2087791" cy="45720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填写详细简历</a:t>
            </a:r>
            <a:endParaRPr lang="en-US" sz="1500" dirty="0"/>
          </a:p>
        </p:txBody>
      </p:sp>
      <p:pic>
        <p:nvPicPr>
          <p:cNvPr id="10" name="Image 3" descr="preencoded.png"/>
          <p:cNvPicPr>
            <a:picLocks noChangeAspect="1"/>
          </p:cNvPicPr>
          <p:nvPr/>
        </p:nvPicPr>
        <p:blipFill>
          <a:blip r:embed="rId5"/>
          <a:stretch>
            <a:fillRect/>
          </a:stretch>
        </p:blipFill>
        <p:spPr>
          <a:xfrm>
            <a:off x="494441" y="2781785"/>
            <a:ext cx="438912" cy="438912"/>
          </a:xfrm>
          <a:prstGeom prst="rect">
            <a:avLst/>
          </a:prstGeom>
        </p:spPr>
      </p:pic>
      <p:sp>
        <p:nvSpPr>
          <p:cNvPr id="11" name="Text 5"/>
          <p:cNvSpPr/>
          <p:nvPr/>
        </p:nvSpPr>
        <p:spPr>
          <a:xfrm>
            <a:off x="376667" y="2790929"/>
            <a:ext cx="674459" cy="42062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9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pic>
        <p:nvPicPr>
          <p:cNvPr id="12" name="Image 4" descr="preencoded.png"/>
          <p:cNvPicPr>
            <a:picLocks noChangeAspect="1"/>
          </p:cNvPicPr>
          <p:nvPr/>
        </p:nvPicPr>
        <p:blipFill>
          <a:blip r:embed="rId3"/>
          <a:stretch>
            <a:fillRect/>
          </a:stretch>
        </p:blipFill>
        <p:spPr>
          <a:xfrm>
            <a:off x="3785374" y="2781529"/>
            <a:ext cx="2031797" cy="438912"/>
          </a:xfrm>
          <a:prstGeom prst="rect">
            <a:avLst/>
          </a:prstGeom>
        </p:spPr>
      </p:pic>
      <p:pic>
        <p:nvPicPr>
          <p:cNvPr id="13" name="Image 5" descr="preencoded.png"/>
          <p:cNvPicPr>
            <a:picLocks noChangeAspect="1"/>
          </p:cNvPicPr>
          <p:nvPr/>
        </p:nvPicPr>
        <p:blipFill>
          <a:blip r:embed="rId4"/>
          <a:stretch>
            <a:fillRect/>
          </a:stretch>
        </p:blipFill>
        <p:spPr>
          <a:xfrm rot="-10800000">
            <a:off x="5454217" y="2781018"/>
            <a:ext cx="544982" cy="438912"/>
          </a:xfrm>
          <a:prstGeom prst="rect">
            <a:avLst/>
          </a:prstGeom>
        </p:spPr>
      </p:pic>
      <p:pic>
        <p:nvPicPr>
          <p:cNvPr id="14" name="Image 6" descr="preencoded.png"/>
          <p:cNvPicPr>
            <a:picLocks noChangeAspect="1"/>
          </p:cNvPicPr>
          <p:nvPr/>
        </p:nvPicPr>
        <p:blipFill>
          <a:blip r:embed="rId5"/>
          <a:stretch>
            <a:fillRect/>
          </a:stretch>
        </p:blipFill>
        <p:spPr>
          <a:xfrm>
            <a:off x="3301464" y="2781274"/>
            <a:ext cx="438912" cy="438912"/>
          </a:xfrm>
          <a:prstGeom prst="rect">
            <a:avLst/>
          </a:prstGeom>
        </p:spPr>
      </p:pic>
      <p:sp>
        <p:nvSpPr>
          <p:cNvPr id="15" name="Text 6"/>
          <p:cNvSpPr/>
          <p:nvPr/>
        </p:nvSpPr>
        <p:spPr>
          <a:xfrm>
            <a:off x="3183690" y="2790418"/>
            <a:ext cx="674459" cy="42062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9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04</a:t>
            </a:r>
            <a:endParaRPr lang="en-US" sz="1500" dirty="0"/>
          </a:p>
        </p:txBody>
      </p:sp>
      <p:pic>
        <p:nvPicPr>
          <p:cNvPr id="16" name="Image 7" descr="preencoded.png"/>
          <p:cNvPicPr>
            <a:picLocks noChangeAspect="1"/>
          </p:cNvPicPr>
          <p:nvPr/>
        </p:nvPicPr>
        <p:blipFill>
          <a:blip r:embed="rId3"/>
          <a:stretch>
            <a:fillRect/>
          </a:stretch>
        </p:blipFill>
        <p:spPr>
          <a:xfrm>
            <a:off x="6553506" y="2781529"/>
            <a:ext cx="2031797" cy="438912"/>
          </a:xfrm>
          <a:prstGeom prst="rect">
            <a:avLst/>
          </a:prstGeom>
        </p:spPr>
      </p:pic>
      <p:pic>
        <p:nvPicPr>
          <p:cNvPr id="17" name="Image 8" descr="preencoded.png"/>
          <p:cNvPicPr>
            <a:picLocks noChangeAspect="1"/>
          </p:cNvPicPr>
          <p:nvPr/>
        </p:nvPicPr>
        <p:blipFill>
          <a:blip r:embed="rId4"/>
          <a:stretch>
            <a:fillRect/>
          </a:stretch>
        </p:blipFill>
        <p:spPr>
          <a:xfrm rot="-10800000">
            <a:off x="8222350" y="2781018"/>
            <a:ext cx="544982" cy="438912"/>
          </a:xfrm>
          <a:prstGeom prst="rect">
            <a:avLst/>
          </a:prstGeom>
        </p:spPr>
      </p:pic>
      <p:pic>
        <p:nvPicPr>
          <p:cNvPr id="18" name="Image 9" descr="preencoded.png"/>
          <p:cNvPicPr>
            <a:picLocks noChangeAspect="1"/>
          </p:cNvPicPr>
          <p:nvPr/>
        </p:nvPicPr>
        <p:blipFill>
          <a:blip r:embed="rId5"/>
          <a:stretch>
            <a:fillRect/>
          </a:stretch>
        </p:blipFill>
        <p:spPr>
          <a:xfrm>
            <a:off x="6069596" y="2781274"/>
            <a:ext cx="438912" cy="438912"/>
          </a:xfrm>
          <a:prstGeom prst="rect">
            <a:avLst/>
          </a:prstGeom>
        </p:spPr>
      </p:pic>
      <p:sp>
        <p:nvSpPr>
          <p:cNvPr id="19" name="Text 7"/>
          <p:cNvSpPr/>
          <p:nvPr/>
        </p:nvSpPr>
        <p:spPr>
          <a:xfrm>
            <a:off x="5951823" y="2790418"/>
            <a:ext cx="674459" cy="42062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9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05</a:t>
            </a:r>
            <a:endParaRPr lang="en-US" sz="1500" dirty="0"/>
          </a:p>
        </p:txBody>
      </p:sp>
      <p:sp>
        <p:nvSpPr>
          <p:cNvPr id="20" name="Text 8"/>
          <p:cNvSpPr/>
          <p:nvPr/>
        </p:nvSpPr>
        <p:spPr>
          <a:xfrm>
            <a:off x="3792676" y="2772385"/>
            <a:ext cx="2087575" cy="45720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上传相关附件</a:t>
            </a:r>
            <a:endParaRPr lang="en-US" sz="1500" dirty="0"/>
          </a:p>
        </p:txBody>
      </p:sp>
      <p:sp>
        <p:nvSpPr>
          <p:cNvPr id="21" name="Text 9"/>
          <p:cNvSpPr/>
          <p:nvPr/>
        </p:nvSpPr>
        <p:spPr>
          <a:xfrm>
            <a:off x="6553506" y="2771874"/>
            <a:ext cx="2087575" cy="45720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确认信息无误后提交</a:t>
            </a:r>
            <a:endParaRPr lang="en-US" sz="1500" dirty="0"/>
          </a:p>
        </p:txBody>
      </p:sp>
      <p:sp>
        <p:nvSpPr>
          <p:cNvPr id="22" name="Text 10"/>
          <p:cNvSpPr/>
          <p:nvPr/>
        </p:nvSpPr>
        <p:spPr>
          <a:xfrm>
            <a:off x="1773689" y="1453896"/>
            <a:ext cx="2522830" cy="12801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请访问三维圈数字科技集团有限公司的官方招聘网站或使用指定的招聘APP，输入您的用户名和密码进行登录。确保您的账户已创建并验证，以便顺利进行后续操作。</a:t>
            </a:r>
            <a:endParaRPr lang="en-US" sz="1500" dirty="0"/>
          </a:p>
        </p:txBody>
      </p:sp>
      <p:sp>
        <p:nvSpPr>
          <p:cNvPr id="23" name="Text 11"/>
          <p:cNvSpPr/>
          <p:nvPr/>
        </p:nvSpPr>
        <p:spPr>
          <a:xfrm>
            <a:off x="4789928" y="1453896"/>
            <a:ext cx="2522749" cy="1060704"/>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登录后，浏览并选择适合您的计算机岗位。每个岗位都有详细的职位描述、要求及工作职责，确保您对申请的岗位有全面了解，以提高面试成功率。</a:t>
            </a:r>
            <a:endParaRPr lang="en-US" sz="1500" dirty="0"/>
          </a:p>
        </p:txBody>
      </p:sp>
      <p:pic>
        <p:nvPicPr>
          <p:cNvPr id="24" name="Image 10" descr="preencoded.png"/>
          <p:cNvPicPr>
            <a:picLocks noChangeAspect="1"/>
          </p:cNvPicPr>
          <p:nvPr/>
        </p:nvPicPr>
        <p:blipFill>
          <a:blip r:embed="rId3"/>
          <a:stretch>
            <a:fillRect/>
          </a:stretch>
        </p:blipFill>
        <p:spPr>
          <a:xfrm>
            <a:off x="2257836" y="1014638"/>
            <a:ext cx="2031797" cy="438912"/>
          </a:xfrm>
          <a:prstGeom prst="rect">
            <a:avLst/>
          </a:prstGeom>
        </p:spPr>
      </p:pic>
      <p:pic>
        <p:nvPicPr>
          <p:cNvPr id="25" name="Image 11" descr="preencoded.png"/>
          <p:cNvPicPr>
            <a:picLocks noChangeAspect="1"/>
          </p:cNvPicPr>
          <p:nvPr/>
        </p:nvPicPr>
        <p:blipFill>
          <a:blip r:embed="rId4"/>
          <a:stretch>
            <a:fillRect/>
          </a:stretch>
        </p:blipFill>
        <p:spPr>
          <a:xfrm rot="-10800000">
            <a:off x="3926680" y="1014126"/>
            <a:ext cx="544982" cy="438912"/>
          </a:xfrm>
          <a:prstGeom prst="rect">
            <a:avLst/>
          </a:prstGeom>
        </p:spPr>
      </p:pic>
      <p:pic>
        <p:nvPicPr>
          <p:cNvPr id="26" name="Image 12" descr="preencoded.png"/>
          <p:cNvPicPr>
            <a:picLocks noChangeAspect="1"/>
          </p:cNvPicPr>
          <p:nvPr/>
        </p:nvPicPr>
        <p:blipFill>
          <a:blip r:embed="rId5"/>
          <a:stretch>
            <a:fillRect/>
          </a:stretch>
        </p:blipFill>
        <p:spPr>
          <a:xfrm>
            <a:off x="1773926" y="1014382"/>
            <a:ext cx="438912" cy="438912"/>
          </a:xfrm>
          <a:prstGeom prst="rect">
            <a:avLst/>
          </a:prstGeom>
        </p:spPr>
      </p:pic>
      <p:sp>
        <p:nvSpPr>
          <p:cNvPr id="27" name="Text 12"/>
          <p:cNvSpPr/>
          <p:nvPr/>
        </p:nvSpPr>
        <p:spPr>
          <a:xfrm>
            <a:off x="1656153" y="1023526"/>
            <a:ext cx="674459" cy="42062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9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pic>
        <p:nvPicPr>
          <p:cNvPr id="28" name="Image 13" descr="preencoded.png"/>
          <p:cNvPicPr>
            <a:picLocks noChangeAspect="1"/>
          </p:cNvPicPr>
          <p:nvPr/>
        </p:nvPicPr>
        <p:blipFill>
          <a:blip r:embed="rId3"/>
          <a:stretch>
            <a:fillRect/>
          </a:stretch>
        </p:blipFill>
        <p:spPr>
          <a:xfrm>
            <a:off x="5274021" y="1014984"/>
            <a:ext cx="2031797" cy="438912"/>
          </a:xfrm>
          <a:prstGeom prst="rect">
            <a:avLst/>
          </a:prstGeom>
        </p:spPr>
      </p:pic>
      <p:pic>
        <p:nvPicPr>
          <p:cNvPr id="29" name="Image 14" descr="preencoded.png"/>
          <p:cNvPicPr>
            <a:picLocks noChangeAspect="1"/>
          </p:cNvPicPr>
          <p:nvPr/>
        </p:nvPicPr>
        <p:blipFill>
          <a:blip r:embed="rId4"/>
          <a:stretch>
            <a:fillRect/>
          </a:stretch>
        </p:blipFill>
        <p:spPr>
          <a:xfrm rot="-10800000">
            <a:off x="6942865" y="1014472"/>
            <a:ext cx="544982" cy="438912"/>
          </a:xfrm>
          <a:prstGeom prst="rect">
            <a:avLst/>
          </a:prstGeom>
        </p:spPr>
      </p:pic>
      <p:pic>
        <p:nvPicPr>
          <p:cNvPr id="30" name="Image 15" descr="preencoded.png"/>
          <p:cNvPicPr>
            <a:picLocks noChangeAspect="1"/>
          </p:cNvPicPr>
          <p:nvPr/>
        </p:nvPicPr>
        <p:blipFill>
          <a:blip r:embed="rId5"/>
          <a:stretch>
            <a:fillRect/>
          </a:stretch>
        </p:blipFill>
        <p:spPr>
          <a:xfrm>
            <a:off x="4790111" y="1014728"/>
            <a:ext cx="438912" cy="438912"/>
          </a:xfrm>
          <a:prstGeom prst="rect">
            <a:avLst/>
          </a:prstGeom>
        </p:spPr>
      </p:pic>
      <p:sp>
        <p:nvSpPr>
          <p:cNvPr id="31" name="Text 13"/>
          <p:cNvSpPr/>
          <p:nvPr/>
        </p:nvSpPr>
        <p:spPr>
          <a:xfrm>
            <a:off x="4672337" y="1023872"/>
            <a:ext cx="674459" cy="42062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9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sp>
        <p:nvSpPr>
          <p:cNvPr id="32" name="Text 14"/>
          <p:cNvSpPr/>
          <p:nvPr/>
        </p:nvSpPr>
        <p:spPr>
          <a:xfrm>
            <a:off x="2267865" y="996696"/>
            <a:ext cx="2087575" cy="45720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登录招聘平台</a:t>
            </a:r>
            <a:endParaRPr lang="en-US" sz="1500" dirty="0"/>
          </a:p>
        </p:txBody>
      </p:sp>
      <p:sp>
        <p:nvSpPr>
          <p:cNvPr id="33" name="Text 15"/>
          <p:cNvSpPr/>
          <p:nvPr/>
        </p:nvSpPr>
        <p:spPr>
          <a:xfrm>
            <a:off x="5280929" y="1005840"/>
            <a:ext cx="2087575" cy="45720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选择合适岗位</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216972" y="153681"/>
            <a:ext cx="8737271" cy="411480"/>
          </a:xfrm>
          <a:prstGeom prst="rect">
            <a:avLst/>
          </a:prstGeom>
        </p:spPr>
      </p:pic>
      <p:sp>
        <p:nvSpPr>
          <p:cNvPr id="3" name="Text 0"/>
          <p:cNvSpPr/>
          <p:nvPr/>
        </p:nvSpPr>
        <p:spPr>
          <a:xfrm>
            <a:off x="349571" y="67884"/>
            <a:ext cx="8005161" cy="583073"/>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FFFFFF"/>
                </a:solidFill>
                <a:latin typeface="Arial" panose="020B0604020202020204" pitchFamily="34" charset="0"/>
                <a:ea typeface="Arial" panose="020B0604020202020204" pitchFamily="34" charset="-122"/>
                <a:cs typeface="Arial" panose="020B0604020202020204" pitchFamily="34" charset="-120"/>
              </a:rPr>
              <a:t>面试流程与评估标准</a:t>
            </a:r>
            <a:endParaRPr lang="en-US" sz="1500" dirty="0"/>
          </a:p>
        </p:txBody>
      </p:sp>
      <p:pic>
        <p:nvPicPr>
          <p:cNvPr id="4" name="Image 1" descr="preencoded.png"/>
          <p:cNvPicPr>
            <a:picLocks noChangeAspect="1"/>
          </p:cNvPicPr>
          <p:nvPr/>
        </p:nvPicPr>
        <p:blipFill>
          <a:blip r:embed="rId3">
            <a:alphaModFix amt="10000"/>
          </a:blip>
          <a:stretch>
            <a:fillRect/>
          </a:stretch>
        </p:blipFill>
        <p:spPr>
          <a:xfrm>
            <a:off x="919865" y="1423361"/>
            <a:ext cx="1494461" cy="2366588"/>
          </a:xfrm>
          <a:prstGeom prst="rect">
            <a:avLst/>
          </a:prstGeom>
        </p:spPr>
      </p:pic>
      <p:pic>
        <p:nvPicPr>
          <p:cNvPr id="5" name="Image 2" descr="preencoded.png"/>
          <p:cNvPicPr>
            <a:picLocks noChangeAspect="1"/>
          </p:cNvPicPr>
          <p:nvPr/>
        </p:nvPicPr>
        <p:blipFill>
          <a:blip r:embed="rId4"/>
          <a:stretch>
            <a:fillRect/>
          </a:stretch>
        </p:blipFill>
        <p:spPr>
          <a:xfrm>
            <a:off x="501128" y="1423361"/>
            <a:ext cx="365760" cy="365760"/>
          </a:xfrm>
          <a:prstGeom prst="rect">
            <a:avLst/>
          </a:prstGeom>
        </p:spPr>
      </p:pic>
      <p:sp>
        <p:nvSpPr>
          <p:cNvPr id="6" name="Text 1"/>
          <p:cNvSpPr/>
          <p:nvPr/>
        </p:nvSpPr>
        <p:spPr>
          <a:xfrm>
            <a:off x="434892" y="1423361"/>
            <a:ext cx="484973"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7" name="Text 2"/>
          <p:cNvSpPr/>
          <p:nvPr/>
        </p:nvSpPr>
        <p:spPr>
          <a:xfrm>
            <a:off x="919865" y="1500734"/>
            <a:ext cx="1494461" cy="64751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面试流程概述</a:t>
            </a:r>
            <a:endParaRPr lang="en-US" sz="1500" dirty="0"/>
          </a:p>
        </p:txBody>
      </p:sp>
      <p:sp>
        <p:nvSpPr>
          <p:cNvPr id="8" name="Text 3"/>
          <p:cNvSpPr/>
          <p:nvPr/>
        </p:nvSpPr>
        <p:spPr>
          <a:xfrm>
            <a:off x="919865" y="2070877"/>
            <a:ext cx="1494461" cy="1938528"/>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面试流程通常分为初试、复试和终试三个阶段。初试主要评估应聘者的基本技能和知识，复试侧重于考察技术深度和问题解决能力，终试则全面考察综合素质与岗位匹配度。</a:t>
            </a:r>
            <a:endParaRPr lang="en-US" sz="1500" dirty="0"/>
          </a:p>
        </p:txBody>
      </p:sp>
      <p:pic>
        <p:nvPicPr>
          <p:cNvPr id="9" name="Image 3" descr="preencoded.png"/>
          <p:cNvPicPr>
            <a:picLocks noChangeAspect="1"/>
          </p:cNvPicPr>
          <p:nvPr/>
        </p:nvPicPr>
        <p:blipFill>
          <a:blip r:embed="rId3">
            <a:alphaModFix amt="10000"/>
          </a:blip>
          <a:stretch>
            <a:fillRect/>
          </a:stretch>
        </p:blipFill>
        <p:spPr>
          <a:xfrm>
            <a:off x="2465670" y="1863543"/>
            <a:ext cx="1494461" cy="2366588"/>
          </a:xfrm>
          <a:prstGeom prst="rect">
            <a:avLst/>
          </a:prstGeom>
        </p:spPr>
      </p:pic>
      <p:pic>
        <p:nvPicPr>
          <p:cNvPr id="10" name="Image 4" descr="preencoded.png"/>
          <p:cNvPicPr>
            <a:picLocks noChangeAspect="1"/>
          </p:cNvPicPr>
          <p:nvPr/>
        </p:nvPicPr>
        <p:blipFill>
          <a:blip r:embed="rId5"/>
          <a:stretch>
            <a:fillRect/>
          </a:stretch>
        </p:blipFill>
        <p:spPr>
          <a:xfrm>
            <a:off x="2046933" y="3864371"/>
            <a:ext cx="365760" cy="365760"/>
          </a:xfrm>
          <a:prstGeom prst="rect">
            <a:avLst/>
          </a:prstGeom>
        </p:spPr>
      </p:pic>
      <p:sp>
        <p:nvSpPr>
          <p:cNvPr id="11" name="Text 4"/>
          <p:cNvSpPr/>
          <p:nvPr/>
        </p:nvSpPr>
        <p:spPr>
          <a:xfrm>
            <a:off x="1980697" y="3864371"/>
            <a:ext cx="484973"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sp>
        <p:nvSpPr>
          <p:cNvPr id="12" name="Text 5"/>
          <p:cNvSpPr/>
          <p:nvPr/>
        </p:nvSpPr>
        <p:spPr>
          <a:xfrm>
            <a:off x="2465670" y="1940916"/>
            <a:ext cx="1494461" cy="64751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技术能力评估</a:t>
            </a:r>
            <a:endParaRPr lang="en-US" sz="1500" dirty="0"/>
          </a:p>
        </p:txBody>
      </p:sp>
      <p:sp>
        <p:nvSpPr>
          <p:cNvPr id="13" name="Text 6"/>
          <p:cNvSpPr/>
          <p:nvPr/>
        </p:nvSpPr>
        <p:spPr>
          <a:xfrm>
            <a:off x="2465670" y="2511059"/>
            <a:ext cx="1494461" cy="1938528"/>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技术能力是计算机岗位的核心评估标准，包括编程能力、算法设计与实现、系统架构设计等。通过项目经历、代码演示和现场编程等方式，全面评估应聘者的技术实力。</a:t>
            </a:r>
            <a:endParaRPr lang="en-US" sz="1500" dirty="0"/>
          </a:p>
        </p:txBody>
      </p:sp>
      <p:pic>
        <p:nvPicPr>
          <p:cNvPr id="14" name="Image 5" descr="preencoded.png"/>
          <p:cNvPicPr>
            <a:picLocks noChangeAspect="1"/>
          </p:cNvPicPr>
          <p:nvPr/>
        </p:nvPicPr>
        <p:blipFill>
          <a:blip r:embed="rId3">
            <a:alphaModFix amt="10000"/>
          </a:blip>
          <a:stretch>
            <a:fillRect/>
          </a:stretch>
        </p:blipFill>
        <p:spPr>
          <a:xfrm>
            <a:off x="4011476" y="1423361"/>
            <a:ext cx="1494461" cy="2366588"/>
          </a:xfrm>
          <a:prstGeom prst="rect">
            <a:avLst/>
          </a:prstGeom>
        </p:spPr>
      </p:pic>
      <p:pic>
        <p:nvPicPr>
          <p:cNvPr id="15" name="Image 6" descr="preencoded.png"/>
          <p:cNvPicPr>
            <a:picLocks noChangeAspect="1"/>
          </p:cNvPicPr>
          <p:nvPr/>
        </p:nvPicPr>
        <p:blipFill>
          <a:blip r:embed="rId5"/>
          <a:stretch>
            <a:fillRect/>
          </a:stretch>
        </p:blipFill>
        <p:spPr>
          <a:xfrm>
            <a:off x="3592739" y="1423361"/>
            <a:ext cx="365760" cy="365760"/>
          </a:xfrm>
          <a:prstGeom prst="rect">
            <a:avLst/>
          </a:prstGeom>
        </p:spPr>
      </p:pic>
      <p:sp>
        <p:nvSpPr>
          <p:cNvPr id="16" name="Text 7"/>
          <p:cNvSpPr/>
          <p:nvPr/>
        </p:nvSpPr>
        <p:spPr>
          <a:xfrm>
            <a:off x="3526503" y="1423361"/>
            <a:ext cx="484973"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sp>
        <p:nvSpPr>
          <p:cNvPr id="17" name="Text 8"/>
          <p:cNvSpPr/>
          <p:nvPr/>
        </p:nvSpPr>
        <p:spPr>
          <a:xfrm>
            <a:off x="4011476" y="1500734"/>
            <a:ext cx="1494461" cy="64751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综合能力测试</a:t>
            </a:r>
            <a:endParaRPr lang="en-US" sz="1500" dirty="0"/>
          </a:p>
        </p:txBody>
      </p:sp>
      <p:sp>
        <p:nvSpPr>
          <p:cNvPr id="18" name="Text 9"/>
          <p:cNvSpPr/>
          <p:nvPr/>
        </p:nvSpPr>
        <p:spPr>
          <a:xfrm>
            <a:off x="4011476" y="2070877"/>
            <a:ext cx="1494461" cy="1938528"/>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综合能力测试包括逻辑思维、创新能力、团队协作和压力管理等方面。通过情景模拟题、案例分析以及行为面试等方法，评估应聘者的综合素质与岗位适应性。</a:t>
            </a:r>
            <a:endParaRPr lang="en-US" sz="1500" dirty="0"/>
          </a:p>
        </p:txBody>
      </p:sp>
      <p:pic>
        <p:nvPicPr>
          <p:cNvPr id="19" name="Image 7" descr="preencoded.png"/>
          <p:cNvPicPr>
            <a:picLocks noChangeAspect="1"/>
          </p:cNvPicPr>
          <p:nvPr/>
        </p:nvPicPr>
        <p:blipFill>
          <a:blip r:embed="rId3">
            <a:alphaModFix amt="10000"/>
          </a:blip>
          <a:stretch>
            <a:fillRect/>
          </a:stretch>
        </p:blipFill>
        <p:spPr>
          <a:xfrm>
            <a:off x="5557281" y="1842780"/>
            <a:ext cx="1494461" cy="2366588"/>
          </a:xfrm>
          <a:prstGeom prst="rect">
            <a:avLst/>
          </a:prstGeom>
        </p:spPr>
      </p:pic>
      <p:pic>
        <p:nvPicPr>
          <p:cNvPr id="20" name="Image 8" descr="preencoded.png"/>
          <p:cNvPicPr>
            <a:picLocks noChangeAspect="1"/>
          </p:cNvPicPr>
          <p:nvPr/>
        </p:nvPicPr>
        <p:blipFill>
          <a:blip r:embed="rId5"/>
          <a:stretch>
            <a:fillRect/>
          </a:stretch>
        </p:blipFill>
        <p:spPr>
          <a:xfrm>
            <a:off x="5138544" y="3864371"/>
            <a:ext cx="365760" cy="365760"/>
          </a:xfrm>
          <a:prstGeom prst="rect">
            <a:avLst/>
          </a:prstGeom>
        </p:spPr>
      </p:pic>
      <p:sp>
        <p:nvSpPr>
          <p:cNvPr id="21" name="Text 10"/>
          <p:cNvSpPr/>
          <p:nvPr/>
        </p:nvSpPr>
        <p:spPr>
          <a:xfrm>
            <a:off x="5072308" y="3864371"/>
            <a:ext cx="484973"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04</a:t>
            </a:r>
            <a:endParaRPr lang="en-US" sz="1500" dirty="0"/>
          </a:p>
        </p:txBody>
      </p:sp>
      <p:sp>
        <p:nvSpPr>
          <p:cNvPr id="22" name="Text 11"/>
          <p:cNvSpPr/>
          <p:nvPr/>
        </p:nvSpPr>
        <p:spPr>
          <a:xfrm>
            <a:off x="5557281" y="1920153"/>
            <a:ext cx="1494461" cy="64751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评分与计分方法</a:t>
            </a:r>
            <a:endParaRPr lang="en-US" sz="1500" dirty="0"/>
          </a:p>
        </p:txBody>
      </p:sp>
      <p:sp>
        <p:nvSpPr>
          <p:cNvPr id="23" name="Text 12"/>
          <p:cNvSpPr/>
          <p:nvPr/>
        </p:nvSpPr>
        <p:spPr>
          <a:xfrm>
            <a:off x="5557281" y="2490296"/>
            <a:ext cx="1494461" cy="1938528"/>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面试评分采用“总分和去高低分求平均分法”，确保公平公正。考官根据测评要素和权重进行打分，记分员去掉一个最高分和一个最低分后计算平均分数，得出最终得分。</a:t>
            </a:r>
            <a:endParaRPr lang="en-US" sz="1500" dirty="0"/>
          </a:p>
        </p:txBody>
      </p:sp>
      <p:pic>
        <p:nvPicPr>
          <p:cNvPr id="24" name="Image 9" descr="preencoded.png"/>
          <p:cNvPicPr>
            <a:picLocks noChangeAspect="1"/>
          </p:cNvPicPr>
          <p:nvPr/>
        </p:nvPicPr>
        <p:blipFill>
          <a:blip r:embed="rId3">
            <a:alphaModFix amt="10000"/>
          </a:blip>
          <a:stretch>
            <a:fillRect/>
          </a:stretch>
        </p:blipFill>
        <p:spPr>
          <a:xfrm>
            <a:off x="7103086" y="1423361"/>
            <a:ext cx="1494461" cy="2366588"/>
          </a:xfrm>
          <a:prstGeom prst="rect">
            <a:avLst/>
          </a:prstGeom>
        </p:spPr>
      </p:pic>
      <p:pic>
        <p:nvPicPr>
          <p:cNvPr id="25" name="Image 10" descr="preencoded.png"/>
          <p:cNvPicPr>
            <a:picLocks noChangeAspect="1"/>
          </p:cNvPicPr>
          <p:nvPr/>
        </p:nvPicPr>
        <p:blipFill>
          <a:blip r:embed="rId4"/>
          <a:stretch>
            <a:fillRect/>
          </a:stretch>
        </p:blipFill>
        <p:spPr>
          <a:xfrm>
            <a:off x="6684349" y="1423361"/>
            <a:ext cx="365760" cy="365760"/>
          </a:xfrm>
          <a:prstGeom prst="rect">
            <a:avLst/>
          </a:prstGeom>
        </p:spPr>
      </p:pic>
      <p:sp>
        <p:nvSpPr>
          <p:cNvPr id="26" name="Text 13"/>
          <p:cNvSpPr/>
          <p:nvPr/>
        </p:nvSpPr>
        <p:spPr>
          <a:xfrm>
            <a:off x="6618113" y="1423361"/>
            <a:ext cx="484973"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05</a:t>
            </a:r>
            <a:endParaRPr lang="en-US" sz="1500" dirty="0"/>
          </a:p>
        </p:txBody>
      </p:sp>
      <p:sp>
        <p:nvSpPr>
          <p:cNvPr id="27" name="Text 14"/>
          <p:cNvSpPr/>
          <p:nvPr/>
        </p:nvSpPr>
        <p:spPr>
          <a:xfrm>
            <a:off x="7103086" y="1500734"/>
            <a:ext cx="1494461" cy="647516"/>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面试结果处理</a:t>
            </a:r>
            <a:endParaRPr lang="en-US" sz="1500" dirty="0"/>
          </a:p>
        </p:txBody>
      </p:sp>
      <p:sp>
        <p:nvSpPr>
          <p:cNvPr id="28" name="Text 15"/>
          <p:cNvSpPr/>
          <p:nvPr/>
        </p:nvSpPr>
        <p:spPr>
          <a:xfrm>
            <a:off x="7103086" y="2070877"/>
            <a:ext cx="1494461" cy="1719072"/>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面试结束后，公司会对面试结果进行详细记录和统计，确保招聘决策的透明和公正。所有应聘者的面试表现将被归档，作为未来招聘和人才储备的重要参考。</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216972" y="153681"/>
            <a:ext cx="8737271" cy="411480"/>
          </a:xfrm>
          <a:prstGeom prst="rect">
            <a:avLst/>
          </a:prstGeom>
        </p:spPr>
      </p:pic>
      <p:sp>
        <p:nvSpPr>
          <p:cNvPr id="3" name="Text 0"/>
          <p:cNvSpPr/>
          <p:nvPr/>
        </p:nvSpPr>
        <p:spPr>
          <a:xfrm>
            <a:off x="349571" y="67884"/>
            <a:ext cx="8005161" cy="583073"/>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FFFFFF"/>
                </a:solidFill>
                <a:latin typeface="Arial" panose="020B0604020202020204" pitchFamily="34" charset="0"/>
                <a:ea typeface="Arial" panose="020B0604020202020204" pitchFamily="34" charset="-122"/>
                <a:cs typeface="Arial" panose="020B0604020202020204" pitchFamily="34" charset="-120"/>
              </a:rPr>
              <a:t>联系方式与咨询渠道</a:t>
            </a:r>
            <a:endParaRPr lang="en-US" sz="1500" dirty="0"/>
          </a:p>
        </p:txBody>
      </p:sp>
      <p:pic>
        <p:nvPicPr>
          <p:cNvPr id="4" name="Image 1" descr="preencoded.png"/>
          <p:cNvPicPr>
            <a:picLocks noChangeAspect="1"/>
          </p:cNvPicPr>
          <p:nvPr/>
        </p:nvPicPr>
        <p:blipFill>
          <a:blip r:embed="rId3">
            <a:alphaModFix amt="10000"/>
          </a:blip>
          <a:stretch>
            <a:fillRect/>
          </a:stretch>
        </p:blipFill>
        <p:spPr>
          <a:xfrm>
            <a:off x="695478" y="1030470"/>
            <a:ext cx="2516103" cy="3082559"/>
          </a:xfrm>
          <a:prstGeom prst="rect">
            <a:avLst/>
          </a:prstGeom>
        </p:spPr>
      </p:pic>
      <p:sp>
        <p:nvSpPr>
          <p:cNvPr id="5" name="Text 1"/>
          <p:cNvSpPr/>
          <p:nvPr/>
        </p:nvSpPr>
        <p:spPr>
          <a:xfrm>
            <a:off x="768630" y="1164778"/>
            <a:ext cx="1362233"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6" name="Text 2"/>
          <p:cNvSpPr/>
          <p:nvPr/>
        </p:nvSpPr>
        <p:spPr>
          <a:xfrm>
            <a:off x="695478" y="1672786"/>
            <a:ext cx="237744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官方招聘邮箱</a:t>
            </a:r>
            <a:endParaRPr lang="en-US" sz="1500" dirty="0"/>
          </a:p>
        </p:txBody>
      </p:sp>
      <p:sp>
        <p:nvSpPr>
          <p:cNvPr id="7" name="Text 3"/>
          <p:cNvSpPr/>
          <p:nvPr/>
        </p:nvSpPr>
        <p:spPr>
          <a:xfrm>
            <a:off x="695478" y="2184850"/>
            <a:ext cx="2516103" cy="155448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2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三维圈数字科技集团有限公司设有专门的招聘邮箱，用于接收并处理求职者的咨询和简历。该邮箱地址为67182753@qq.com，方便应聘者通过电子邮件进行详细咨询。</a:t>
            </a:r>
            <a:endParaRPr lang="en-US" sz="1500" dirty="0"/>
          </a:p>
        </p:txBody>
      </p:sp>
      <p:pic>
        <p:nvPicPr>
          <p:cNvPr id="8" name="Image 2" descr="preencoded.png"/>
          <p:cNvPicPr>
            <a:picLocks noChangeAspect="1"/>
          </p:cNvPicPr>
          <p:nvPr/>
        </p:nvPicPr>
        <p:blipFill>
          <a:blip r:embed="rId4">
            <a:alphaModFix amt="10000"/>
          </a:blip>
          <a:stretch>
            <a:fillRect/>
          </a:stretch>
        </p:blipFill>
        <p:spPr>
          <a:xfrm>
            <a:off x="3313949" y="1030470"/>
            <a:ext cx="2516103" cy="3082559"/>
          </a:xfrm>
          <a:prstGeom prst="rect">
            <a:avLst/>
          </a:prstGeom>
        </p:spPr>
      </p:pic>
      <p:sp>
        <p:nvSpPr>
          <p:cNvPr id="9" name="Text 4"/>
          <p:cNvSpPr/>
          <p:nvPr/>
        </p:nvSpPr>
        <p:spPr>
          <a:xfrm>
            <a:off x="3396245" y="1164778"/>
            <a:ext cx="1104990"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sp>
        <p:nvSpPr>
          <p:cNvPr id="10" name="Text 5"/>
          <p:cNvSpPr/>
          <p:nvPr/>
        </p:nvSpPr>
        <p:spPr>
          <a:xfrm>
            <a:off x="3313949" y="1672786"/>
            <a:ext cx="237744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公司联系电话</a:t>
            </a:r>
            <a:endParaRPr lang="en-US" sz="1500" dirty="0"/>
          </a:p>
        </p:txBody>
      </p:sp>
      <p:sp>
        <p:nvSpPr>
          <p:cNvPr id="11" name="Text 6"/>
          <p:cNvSpPr/>
          <p:nvPr/>
        </p:nvSpPr>
        <p:spPr>
          <a:xfrm>
            <a:off x="3313949" y="2184850"/>
            <a:ext cx="2516103" cy="182880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2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若需直接联系三维圈数字科技集团有限公司，可通过提供的电话号码：18203675837、18638779725、15138914723、15346598888、17737606208，与招聘负责人或相关部门取得联系。</a:t>
            </a:r>
            <a:endParaRPr lang="en-US" sz="1500" dirty="0"/>
          </a:p>
        </p:txBody>
      </p:sp>
      <p:pic>
        <p:nvPicPr>
          <p:cNvPr id="12" name="Image 3" descr="preencoded.png"/>
          <p:cNvPicPr>
            <a:picLocks noChangeAspect="1"/>
          </p:cNvPicPr>
          <p:nvPr/>
        </p:nvPicPr>
        <p:blipFill>
          <a:blip r:embed="rId3">
            <a:alphaModFix amt="10000"/>
          </a:blip>
          <a:stretch>
            <a:fillRect/>
          </a:stretch>
        </p:blipFill>
        <p:spPr>
          <a:xfrm>
            <a:off x="5932420" y="1030470"/>
            <a:ext cx="2516103" cy="3082559"/>
          </a:xfrm>
          <a:prstGeom prst="rect">
            <a:avLst/>
          </a:prstGeom>
        </p:spPr>
      </p:pic>
      <p:sp>
        <p:nvSpPr>
          <p:cNvPr id="13" name="Text 7"/>
          <p:cNvSpPr/>
          <p:nvPr/>
        </p:nvSpPr>
        <p:spPr>
          <a:xfrm>
            <a:off x="6005572" y="1164778"/>
            <a:ext cx="1333989"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sp>
        <p:nvSpPr>
          <p:cNvPr id="14" name="Text 8"/>
          <p:cNvSpPr/>
          <p:nvPr/>
        </p:nvSpPr>
        <p:spPr>
          <a:xfrm>
            <a:off x="5932420" y="1672786"/>
            <a:ext cx="237744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社交媒体平台</a:t>
            </a:r>
            <a:endParaRPr lang="en-US" sz="1500" dirty="0"/>
          </a:p>
        </p:txBody>
      </p:sp>
      <p:sp>
        <p:nvSpPr>
          <p:cNvPr id="15" name="Text 9"/>
          <p:cNvSpPr/>
          <p:nvPr/>
        </p:nvSpPr>
        <p:spPr>
          <a:xfrm>
            <a:off x="5932420" y="2184850"/>
            <a:ext cx="2516103" cy="155448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2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除了常规联系方式，三维圈数字科技集团有限公司也积极利用社交媒体平台（如微信公众号）发布最新的招聘动态及公司新闻，便于求职者及时了解公司的最新信息。</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19220" y="1927696"/>
            <a:ext cx="4911506" cy="1746504"/>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8250" b="1" dirty="0">
                <a:solidFill>
                  <a:srgbClr val="7BA6EE">
                    <a:alpha val="10000"/>
                  </a:srgbClr>
                </a:solidFill>
                <a:latin typeface="Arial" panose="020B0604020202020204" pitchFamily="34" charset="0"/>
                <a:ea typeface="Arial" panose="020B0604020202020204" pitchFamily="34" charset="-122"/>
                <a:cs typeface="Arial" panose="020B0604020202020204" pitchFamily="34" charset="-120"/>
              </a:rPr>
              <a:t>THANKS</a:t>
            </a:r>
            <a:endParaRPr lang="en-US" sz="1500" dirty="0"/>
          </a:p>
        </p:txBody>
      </p:sp>
      <p:sp>
        <p:nvSpPr>
          <p:cNvPr id="3" name="Text 1"/>
          <p:cNvSpPr/>
          <p:nvPr/>
        </p:nvSpPr>
        <p:spPr>
          <a:xfrm>
            <a:off x="618369" y="1770201"/>
            <a:ext cx="4313208" cy="120700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5400" b="1" dirty="0">
                <a:solidFill>
                  <a:srgbClr val="164088"/>
                </a:solidFill>
                <a:latin typeface="Arial" panose="020B0604020202020204" pitchFamily="34" charset="0"/>
                <a:ea typeface="Arial" panose="020B0604020202020204" pitchFamily="34" charset="-122"/>
                <a:cs typeface="Arial" panose="020B0604020202020204" pitchFamily="34" charset="-120"/>
              </a:rPr>
              <a:t>谢谢观看</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88804" y="323497"/>
            <a:ext cx="1699339" cy="95097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4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目录</a:t>
            </a:r>
            <a:endParaRPr lang="en-US" sz="1500" dirty="0"/>
          </a:p>
        </p:txBody>
      </p:sp>
      <p:sp>
        <p:nvSpPr>
          <p:cNvPr id="3" name="Text 1"/>
          <p:cNvSpPr/>
          <p:nvPr>
            <p:custDataLst>
              <p:tags r:id="rId2"/>
            </p:custDataLst>
          </p:nvPr>
        </p:nvSpPr>
        <p:spPr>
          <a:xfrm>
            <a:off x="1212405" y="2243136"/>
            <a:ext cx="3017520" cy="45720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公司简介</a:t>
            </a:r>
            <a:endParaRPr lang="en-US" sz="1500" dirty="0"/>
          </a:p>
        </p:txBody>
      </p:sp>
      <p:sp>
        <p:nvSpPr>
          <p:cNvPr id="4" name="Text 2"/>
          <p:cNvSpPr/>
          <p:nvPr>
            <p:custDataLst>
              <p:tags r:id="rId3"/>
            </p:custDataLst>
          </p:nvPr>
        </p:nvSpPr>
        <p:spPr>
          <a:xfrm>
            <a:off x="597948" y="2131078"/>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400" b="1"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5" name="Text 3"/>
          <p:cNvSpPr/>
          <p:nvPr>
            <p:custDataLst>
              <p:tags r:id="rId4"/>
            </p:custDataLst>
          </p:nvPr>
        </p:nvSpPr>
        <p:spPr>
          <a:xfrm>
            <a:off x="4229925" y="2243136"/>
            <a:ext cx="3017520" cy="45720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招聘岗位概述</a:t>
            </a:r>
            <a:endParaRPr lang="en-US" sz="1500" dirty="0"/>
          </a:p>
        </p:txBody>
      </p:sp>
      <p:sp>
        <p:nvSpPr>
          <p:cNvPr id="6" name="Text 4"/>
          <p:cNvSpPr/>
          <p:nvPr>
            <p:custDataLst>
              <p:tags r:id="rId5"/>
            </p:custDataLst>
          </p:nvPr>
        </p:nvSpPr>
        <p:spPr>
          <a:xfrm>
            <a:off x="3615468" y="2131078"/>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400" b="1"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sp>
        <p:nvSpPr>
          <p:cNvPr id="11" name="Text 9"/>
          <p:cNvSpPr/>
          <p:nvPr>
            <p:custDataLst>
              <p:tags r:id="rId6"/>
            </p:custDataLst>
          </p:nvPr>
        </p:nvSpPr>
        <p:spPr>
          <a:xfrm>
            <a:off x="1212405" y="3064468"/>
            <a:ext cx="3017520" cy="45720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薪酬福利与发展机会</a:t>
            </a:r>
            <a:endParaRPr lang="en-US" sz="1500" dirty="0"/>
          </a:p>
        </p:txBody>
      </p:sp>
      <p:sp>
        <p:nvSpPr>
          <p:cNvPr id="12" name="Text 10"/>
          <p:cNvSpPr/>
          <p:nvPr>
            <p:custDataLst>
              <p:tags r:id="rId7"/>
            </p:custDataLst>
          </p:nvPr>
        </p:nvSpPr>
        <p:spPr>
          <a:xfrm>
            <a:off x="597948" y="2989874"/>
            <a:ext cx="713232" cy="60706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400" b="1"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sp>
        <p:nvSpPr>
          <p:cNvPr id="13" name="Text 11"/>
          <p:cNvSpPr/>
          <p:nvPr>
            <p:custDataLst>
              <p:tags r:id="rId8"/>
            </p:custDataLst>
          </p:nvPr>
        </p:nvSpPr>
        <p:spPr>
          <a:xfrm>
            <a:off x="4229925" y="3064488"/>
            <a:ext cx="3017520" cy="45720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应聘流程与联系方式</a:t>
            </a:r>
            <a:endParaRPr lang="en-US" sz="1500" dirty="0"/>
          </a:p>
        </p:txBody>
      </p:sp>
      <p:sp>
        <p:nvSpPr>
          <p:cNvPr id="14" name="Text 12"/>
          <p:cNvSpPr/>
          <p:nvPr>
            <p:custDataLst>
              <p:tags r:id="rId9"/>
            </p:custDataLst>
          </p:nvPr>
        </p:nvSpPr>
        <p:spPr>
          <a:xfrm>
            <a:off x="3654838" y="2989894"/>
            <a:ext cx="713232" cy="60706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400" b="1"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04</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643667" y="1041105"/>
            <a:ext cx="2227193" cy="1883664"/>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9000" b="1" dirty="0">
                <a:solidFill>
                  <a:srgbClr val="257CE5">
                    <a:alpha val="20000"/>
                  </a:srgbClr>
                </a:solidFill>
                <a:latin typeface="Arial" panose="020B0604020202020204" pitchFamily="34" charset="0"/>
                <a:ea typeface="Arial" panose="020B0604020202020204" pitchFamily="34" charset="-122"/>
                <a:cs typeface="Arial" panose="020B0604020202020204" pitchFamily="34" charset="-120"/>
              </a:rPr>
              <a:t>01</a:t>
            </a:r>
            <a:endParaRPr lang="en-US" sz="1500" dirty="0"/>
          </a:p>
        </p:txBody>
      </p:sp>
      <p:sp>
        <p:nvSpPr>
          <p:cNvPr id="3" name="Text 1"/>
          <p:cNvSpPr/>
          <p:nvPr/>
        </p:nvSpPr>
        <p:spPr>
          <a:xfrm>
            <a:off x="3434463" y="2417454"/>
            <a:ext cx="4931077" cy="731520"/>
          </a:xfrm>
          <a:prstGeom prst="rect">
            <a:avLst/>
          </a:prstGeom>
          <a:noFill/>
        </p:spPr>
        <p:txBody>
          <a:bodyPr wrap="square" lIns="95250" tIns="95250" rIns="95250" bIns="95250" rtlCol="0" anchor="t">
            <a:spAutoFit/>
          </a:bodyPr>
          <a:lstStyle/>
          <a:p>
            <a:pPr marL="0" indent="0" algn="r">
              <a:lnSpc>
                <a:spcPct val="113000"/>
              </a:lnSpc>
              <a:spcBef>
                <a:spcPts val="375"/>
              </a:spcBef>
              <a:buNone/>
            </a:pPr>
            <a:r>
              <a:rPr lang="en-US" sz="3000" b="1" dirty="0">
                <a:solidFill>
                  <a:srgbClr val="164088"/>
                </a:solidFill>
                <a:latin typeface="微软雅黑" panose="020B0503020204020204" pitchFamily="34" charset="-122"/>
                <a:ea typeface="微软雅黑" panose="020B0503020204020204" pitchFamily="34" charset="-122"/>
                <a:cs typeface="微软雅黑" panose="020B0503020204020204" pitchFamily="34" charset="-120"/>
              </a:rPr>
              <a:t>公司简介</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216972" y="153681"/>
            <a:ext cx="8737271" cy="411480"/>
          </a:xfrm>
          <a:prstGeom prst="rect">
            <a:avLst/>
          </a:prstGeom>
        </p:spPr>
      </p:pic>
      <p:sp>
        <p:nvSpPr>
          <p:cNvPr id="3" name="Text 0"/>
          <p:cNvSpPr/>
          <p:nvPr/>
        </p:nvSpPr>
        <p:spPr>
          <a:xfrm>
            <a:off x="349571" y="67884"/>
            <a:ext cx="8005161"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FFFFFF"/>
                </a:solidFill>
                <a:latin typeface="Arial" panose="020B0604020202020204" pitchFamily="34" charset="0"/>
                <a:ea typeface="Arial" panose="020B0604020202020204" pitchFamily="34" charset="-122"/>
                <a:cs typeface="Arial" panose="020B0604020202020204" pitchFamily="34" charset="-120"/>
              </a:rPr>
              <a:t>成立背景与发展历程</a:t>
            </a:r>
            <a:endParaRPr lang="en-US" sz="1500" dirty="0"/>
          </a:p>
        </p:txBody>
      </p:sp>
      <p:pic>
        <p:nvPicPr>
          <p:cNvPr id="4" name="Image 1" descr="preencoded.png"/>
          <p:cNvPicPr>
            <a:picLocks noChangeAspect="1"/>
          </p:cNvPicPr>
          <p:nvPr/>
        </p:nvPicPr>
        <p:blipFill>
          <a:blip r:embed="rId3">
            <a:alphaModFix amt="10000"/>
          </a:blip>
          <a:stretch>
            <a:fillRect/>
          </a:stretch>
        </p:blipFill>
        <p:spPr>
          <a:xfrm>
            <a:off x="906760" y="2929763"/>
            <a:ext cx="3316500" cy="1673251"/>
          </a:xfrm>
          <a:prstGeom prst="rect">
            <a:avLst/>
          </a:prstGeom>
        </p:spPr>
      </p:pic>
      <p:pic>
        <p:nvPicPr>
          <p:cNvPr id="5" name="Image 2" descr="preencoded.png"/>
          <p:cNvPicPr>
            <a:picLocks noChangeAspect="1"/>
          </p:cNvPicPr>
          <p:nvPr/>
        </p:nvPicPr>
        <p:blipFill>
          <a:blip r:embed="rId4">
            <a:alphaModFix amt="10000"/>
          </a:blip>
          <a:stretch>
            <a:fillRect/>
          </a:stretch>
        </p:blipFill>
        <p:spPr>
          <a:xfrm>
            <a:off x="4792641" y="2927458"/>
            <a:ext cx="3316500" cy="1673251"/>
          </a:xfrm>
          <a:prstGeom prst="rect">
            <a:avLst/>
          </a:prstGeom>
        </p:spPr>
      </p:pic>
      <p:pic>
        <p:nvPicPr>
          <p:cNvPr id="6" name="Image 3" descr="preencoded.png"/>
          <p:cNvPicPr>
            <a:picLocks noChangeAspect="1"/>
          </p:cNvPicPr>
          <p:nvPr/>
        </p:nvPicPr>
        <p:blipFill>
          <a:blip r:embed="rId4">
            <a:alphaModFix amt="10000"/>
          </a:blip>
          <a:stretch>
            <a:fillRect/>
          </a:stretch>
        </p:blipFill>
        <p:spPr>
          <a:xfrm>
            <a:off x="906760" y="992869"/>
            <a:ext cx="3316500" cy="1673251"/>
          </a:xfrm>
          <a:prstGeom prst="rect">
            <a:avLst/>
          </a:prstGeom>
        </p:spPr>
      </p:pic>
      <p:pic>
        <p:nvPicPr>
          <p:cNvPr id="7" name="Image 4" descr="preencoded.png"/>
          <p:cNvPicPr>
            <a:picLocks noChangeAspect="1"/>
          </p:cNvPicPr>
          <p:nvPr/>
        </p:nvPicPr>
        <p:blipFill>
          <a:blip r:embed="rId5">
            <a:alphaModFix amt="10000"/>
          </a:blip>
          <a:stretch>
            <a:fillRect/>
          </a:stretch>
        </p:blipFill>
        <p:spPr>
          <a:xfrm rot="-8100000">
            <a:off x="4058668" y="1664903"/>
            <a:ext cx="329184" cy="329184"/>
          </a:xfrm>
          <a:prstGeom prst="rect">
            <a:avLst/>
          </a:prstGeom>
        </p:spPr>
      </p:pic>
      <p:pic>
        <p:nvPicPr>
          <p:cNvPr id="8" name="Image 5" descr="preencoded.png"/>
          <p:cNvPicPr>
            <a:picLocks noChangeAspect="1"/>
          </p:cNvPicPr>
          <p:nvPr/>
        </p:nvPicPr>
        <p:blipFill>
          <a:blip r:embed="rId3">
            <a:alphaModFix amt="10000"/>
          </a:blip>
          <a:stretch>
            <a:fillRect/>
          </a:stretch>
        </p:blipFill>
        <p:spPr>
          <a:xfrm>
            <a:off x="4792641" y="992869"/>
            <a:ext cx="3316500" cy="1673251"/>
          </a:xfrm>
          <a:prstGeom prst="rect">
            <a:avLst/>
          </a:prstGeom>
        </p:spPr>
      </p:pic>
      <p:pic>
        <p:nvPicPr>
          <p:cNvPr id="9" name="Image 6" descr="preencoded.png"/>
          <p:cNvPicPr>
            <a:picLocks noChangeAspect="1"/>
          </p:cNvPicPr>
          <p:nvPr/>
        </p:nvPicPr>
        <p:blipFill>
          <a:blip r:embed="rId6">
            <a:alphaModFix amt="10000"/>
          </a:blip>
          <a:stretch>
            <a:fillRect/>
          </a:stretch>
        </p:blipFill>
        <p:spPr>
          <a:xfrm rot="-8100000">
            <a:off x="7944549" y="1664903"/>
            <a:ext cx="329184" cy="329184"/>
          </a:xfrm>
          <a:prstGeom prst="rect">
            <a:avLst/>
          </a:prstGeom>
        </p:spPr>
      </p:pic>
      <p:pic>
        <p:nvPicPr>
          <p:cNvPr id="10" name="Image 7" descr="preencoded.png"/>
          <p:cNvPicPr>
            <a:picLocks noChangeAspect="1"/>
          </p:cNvPicPr>
          <p:nvPr/>
        </p:nvPicPr>
        <p:blipFill>
          <a:blip r:embed="rId6">
            <a:alphaModFix amt="10000"/>
          </a:blip>
          <a:stretch>
            <a:fillRect/>
          </a:stretch>
        </p:blipFill>
        <p:spPr>
          <a:xfrm rot="-8100000">
            <a:off x="4058668" y="3542411"/>
            <a:ext cx="329184" cy="329184"/>
          </a:xfrm>
          <a:prstGeom prst="rect">
            <a:avLst/>
          </a:prstGeom>
        </p:spPr>
      </p:pic>
      <p:pic>
        <p:nvPicPr>
          <p:cNvPr id="11" name="Image 8" descr="preencoded.png"/>
          <p:cNvPicPr>
            <a:picLocks noChangeAspect="1"/>
          </p:cNvPicPr>
          <p:nvPr/>
        </p:nvPicPr>
        <p:blipFill>
          <a:blip r:embed="rId5">
            <a:alphaModFix amt="10000"/>
          </a:blip>
          <a:stretch>
            <a:fillRect/>
          </a:stretch>
        </p:blipFill>
        <p:spPr>
          <a:xfrm rot="-8100000">
            <a:off x="7944549" y="3601796"/>
            <a:ext cx="329184" cy="329184"/>
          </a:xfrm>
          <a:prstGeom prst="rect">
            <a:avLst/>
          </a:prstGeom>
        </p:spPr>
      </p:pic>
      <p:sp>
        <p:nvSpPr>
          <p:cNvPr id="12" name="Text 1"/>
          <p:cNvSpPr/>
          <p:nvPr/>
        </p:nvSpPr>
        <p:spPr>
          <a:xfrm>
            <a:off x="1007177" y="1057558"/>
            <a:ext cx="301752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成立背景</a:t>
            </a:r>
            <a:endParaRPr lang="en-US" sz="1500" dirty="0"/>
          </a:p>
        </p:txBody>
      </p:sp>
      <p:sp>
        <p:nvSpPr>
          <p:cNvPr id="13" name="Text 2"/>
          <p:cNvSpPr/>
          <p:nvPr/>
        </p:nvSpPr>
        <p:spPr>
          <a:xfrm>
            <a:off x="1007511" y="1421957"/>
            <a:ext cx="3017520" cy="1280160"/>
          </a:xfrm>
          <a:prstGeom prst="rect">
            <a:avLst/>
          </a:prstGeom>
          <a:noFill/>
        </p:spPr>
        <p:txBody>
          <a:bodyPr wrap="square" lIns="95250" tIns="95250" rIns="95250" bIns="95250" rtlCol="0" anchor="t">
            <a:spAutoFit/>
          </a:bodyPr>
          <a:lstStyle/>
          <a:p>
            <a:pPr marL="0" indent="0" algn="just">
              <a:lnSpc>
                <a:spcPct val="100000"/>
              </a:lnSpc>
              <a:buNone/>
            </a:pPr>
            <a:r>
              <a:rPr lang="en-US" sz="12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三维圈数字科技集团有限公司成立于2015年，旨在通过技术创新和数字化解决方案推动行业发展。创始团队由一群充满激情和专业知识的计算机专家组成，目标是打造领先的技术公司。</a:t>
            </a:r>
            <a:endParaRPr lang="en-US" sz="1500" dirty="0"/>
          </a:p>
        </p:txBody>
      </p:sp>
      <p:sp>
        <p:nvSpPr>
          <p:cNvPr id="14" name="Text 3"/>
          <p:cNvSpPr/>
          <p:nvPr/>
        </p:nvSpPr>
        <p:spPr>
          <a:xfrm>
            <a:off x="4893353" y="1057558"/>
            <a:ext cx="301752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800" b="1" dirty="0">
                <a:solidFill>
                  <a:srgbClr val="0AC7ED"/>
                </a:solidFill>
                <a:latin typeface="微软雅黑" panose="020B0503020204020204" pitchFamily="34" charset="-122"/>
                <a:ea typeface="微软雅黑" panose="020B0503020204020204" pitchFamily="34" charset="-122"/>
                <a:cs typeface="微软雅黑" panose="020B0503020204020204" pitchFamily="34" charset="-120"/>
              </a:rPr>
              <a:t>初创阶段</a:t>
            </a:r>
            <a:endParaRPr lang="en-US" sz="1500" dirty="0"/>
          </a:p>
        </p:txBody>
      </p:sp>
      <p:sp>
        <p:nvSpPr>
          <p:cNvPr id="15" name="Text 4"/>
          <p:cNvSpPr/>
          <p:nvPr/>
        </p:nvSpPr>
        <p:spPr>
          <a:xfrm>
            <a:off x="4893237" y="1421266"/>
            <a:ext cx="3017520" cy="1060704"/>
          </a:xfrm>
          <a:prstGeom prst="rect">
            <a:avLst/>
          </a:prstGeom>
          <a:noFill/>
        </p:spPr>
        <p:txBody>
          <a:bodyPr wrap="square" lIns="95250" tIns="95250" rIns="95250" bIns="95250" rtlCol="0" anchor="t">
            <a:spAutoFit/>
          </a:bodyPr>
          <a:lstStyle/>
          <a:p>
            <a:pPr marL="0" indent="0" algn="just">
              <a:lnSpc>
                <a:spcPct val="100000"/>
              </a:lnSpc>
              <a:buNone/>
            </a:pPr>
            <a:r>
              <a:rPr lang="en-US" sz="12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在公司成立的初期，三维圈专注于开发基础软件和应用程序，以解决行业初期面临的技术挑战。通过不断的技术研发和市场推广，逐步建立起了公司在行业内的初步地位。</a:t>
            </a:r>
            <a:endParaRPr lang="en-US" sz="1500" dirty="0"/>
          </a:p>
        </p:txBody>
      </p:sp>
      <p:sp>
        <p:nvSpPr>
          <p:cNvPr id="16" name="Text 5"/>
          <p:cNvSpPr/>
          <p:nvPr/>
        </p:nvSpPr>
        <p:spPr>
          <a:xfrm>
            <a:off x="1007511" y="2994879"/>
            <a:ext cx="301752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800" b="1" dirty="0">
                <a:solidFill>
                  <a:srgbClr val="0AC7ED"/>
                </a:solidFill>
                <a:latin typeface="微软雅黑" panose="020B0503020204020204" pitchFamily="34" charset="-122"/>
                <a:ea typeface="微软雅黑" panose="020B0503020204020204" pitchFamily="34" charset="-122"/>
                <a:cs typeface="微软雅黑" panose="020B0503020204020204" pitchFamily="34" charset="-120"/>
              </a:rPr>
              <a:t>扩展与升级</a:t>
            </a:r>
            <a:endParaRPr lang="en-US" sz="1500" dirty="0"/>
          </a:p>
        </p:txBody>
      </p:sp>
      <p:sp>
        <p:nvSpPr>
          <p:cNvPr id="17" name="Text 6"/>
          <p:cNvSpPr/>
          <p:nvPr/>
        </p:nvSpPr>
        <p:spPr>
          <a:xfrm>
            <a:off x="1007177" y="3358422"/>
            <a:ext cx="3017520" cy="1060704"/>
          </a:xfrm>
          <a:prstGeom prst="rect">
            <a:avLst/>
          </a:prstGeom>
          <a:noFill/>
        </p:spPr>
        <p:txBody>
          <a:bodyPr wrap="square" lIns="95250" tIns="95250" rIns="95250" bIns="95250" rtlCol="0" anchor="t">
            <a:spAutoFit/>
          </a:bodyPr>
          <a:lstStyle/>
          <a:p>
            <a:pPr marL="0" indent="0" algn="just">
              <a:lnSpc>
                <a:spcPct val="100000"/>
              </a:lnSpc>
              <a:buNone/>
            </a:pPr>
            <a:r>
              <a:rPr lang="en-US" sz="12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随着业务的不断扩展和技术的进步，三维圈不断增加研发投入，推出了一系列创新产品和解决方案。公司规模也从初创时的小规模团队发展为拥有数百名员工的大型企业。</a:t>
            </a:r>
            <a:endParaRPr lang="en-US" sz="1500" dirty="0"/>
          </a:p>
        </p:txBody>
      </p:sp>
      <p:sp>
        <p:nvSpPr>
          <p:cNvPr id="18" name="Text 7"/>
          <p:cNvSpPr/>
          <p:nvPr/>
        </p:nvSpPr>
        <p:spPr>
          <a:xfrm>
            <a:off x="4893353" y="2989622"/>
            <a:ext cx="301752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重要里程碑</a:t>
            </a:r>
            <a:endParaRPr lang="en-US" sz="1500" dirty="0"/>
          </a:p>
        </p:txBody>
      </p:sp>
      <p:sp>
        <p:nvSpPr>
          <p:cNvPr id="19" name="Text 8"/>
          <p:cNvSpPr/>
          <p:nvPr/>
        </p:nvSpPr>
        <p:spPr>
          <a:xfrm>
            <a:off x="4893098" y="3363680"/>
            <a:ext cx="3017520" cy="1060704"/>
          </a:xfrm>
          <a:prstGeom prst="rect">
            <a:avLst/>
          </a:prstGeom>
          <a:noFill/>
        </p:spPr>
        <p:txBody>
          <a:bodyPr wrap="square" lIns="95250" tIns="95250" rIns="95250" bIns="95250" rtlCol="0" anchor="t">
            <a:spAutoFit/>
          </a:bodyPr>
          <a:lstStyle/>
          <a:p>
            <a:pPr marL="0" indent="0" algn="just">
              <a:lnSpc>
                <a:spcPct val="100000"/>
              </a:lnSpc>
              <a:buNone/>
            </a:pPr>
            <a:r>
              <a:rPr lang="en-US" sz="12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公司在发展过程中达成了多个重要的里程碑，包括获得行业认可、完成多轮融资以及建立战略合作关系。这些成就标志着公司在计算机科技领域的重要地位和持续进步。</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216972" y="153681"/>
            <a:ext cx="8737271" cy="411480"/>
          </a:xfrm>
          <a:prstGeom prst="rect">
            <a:avLst/>
          </a:prstGeom>
        </p:spPr>
      </p:pic>
      <p:sp>
        <p:nvSpPr>
          <p:cNvPr id="3" name="Text 0"/>
          <p:cNvSpPr/>
          <p:nvPr/>
        </p:nvSpPr>
        <p:spPr>
          <a:xfrm>
            <a:off x="349571" y="67884"/>
            <a:ext cx="8005161" cy="583073"/>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FFFFFF"/>
                </a:solidFill>
                <a:latin typeface="Arial" panose="020B0604020202020204" pitchFamily="34" charset="0"/>
                <a:ea typeface="Arial" panose="020B0604020202020204" pitchFamily="34" charset="-122"/>
                <a:cs typeface="Arial" panose="020B0604020202020204" pitchFamily="34" charset="-120"/>
              </a:rPr>
              <a:t>主营业务及市场定位</a:t>
            </a:r>
            <a:endParaRPr lang="en-US" sz="1500" dirty="0"/>
          </a:p>
        </p:txBody>
      </p:sp>
      <p:pic>
        <p:nvPicPr>
          <p:cNvPr id="4" name="Image 1" descr="preencoded.png"/>
          <p:cNvPicPr>
            <a:picLocks noChangeAspect="1"/>
          </p:cNvPicPr>
          <p:nvPr/>
        </p:nvPicPr>
        <p:blipFill>
          <a:blip r:embed="rId3"/>
          <a:stretch>
            <a:fillRect/>
          </a:stretch>
        </p:blipFill>
        <p:spPr>
          <a:xfrm>
            <a:off x="5510252" y="2264253"/>
            <a:ext cx="2689524" cy="445315"/>
          </a:xfrm>
          <a:prstGeom prst="rect">
            <a:avLst/>
          </a:prstGeom>
        </p:spPr>
      </p:pic>
      <p:pic>
        <p:nvPicPr>
          <p:cNvPr id="5" name="Image 2" descr="preencoded.png"/>
          <p:cNvPicPr>
            <a:picLocks noChangeAspect="1"/>
          </p:cNvPicPr>
          <p:nvPr/>
        </p:nvPicPr>
        <p:blipFill>
          <a:blip r:embed="rId4"/>
          <a:stretch>
            <a:fillRect/>
          </a:stretch>
        </p:blipFill>
        <p:spPr>
          <a:xfrm rot="-8100000">
            <a:off x="7748355" y="2055442"/>
            <a:ext cx="731520" cy="731520"/>
          </a:xfrm>
          <a:prstGeom prst="rect">
            <a:avLst/>
          </a:prstGeom>
        </p:spPr>
      </p:pic>
      <p:pic>
        <p:nvPicPr>
          <p:cNvPr id="6" name="Image 3" descr="preencoded.png"/>
          <p:cNvPicPr>
            <a:picLocks noChangeAspect="1"/>
          </p:cNvPicPr>
          <p:nvPr/>
        </p:nvPicPr>
        <p:blipFill>
          <a:blip r:embed="rId5"/>
          <a:stretch>
            <a:fillRect/>
          </a:stretch>
        </p:blipFill>
        <p:spPr>
          <a:xfrm>
            <a:off x="512622" y="1319563"/>
            <a:ext cx="7687154" cy="576734"/>
          </a:xfrm>
          <a:prstGeom prst="rect">
            <a:avLst/>
          </a:prstGeom>
        </p:spPr>
      </p:pic>
      <p:pic>
        <p:nvPicPr>
          <p:cNvPr id="7" name="Image 4" descr="preencoded.png"/>
          <p:cNvPicPr>
            <a:picLocks noChangeAspect="1"/>
          </p:cNvPicPr>
          <p:nvPr/>
        </p:nvPicPr>
        <p:blipFill>
          <a:blip r:embed="rId4"/>
          <a:stretch>
            <a:fillRect/>
          </a:stretch>
        </p:blipFill>
        <p:spPr>
          <a:xfrm rot="-8100000">
            <a:off x="7739211" y="1242170"/>
            <a:ext cx="731520" cy="731520"/>
          </a:xfrm>
          <a:prstGeom prst="rect">
            <a:avLst/>
          </a:prstGeom>
        </p:spPr>
      </p:pic>
      <p:pic>
        <p:nvPicPr>
          <p:cNvPr id="8" name="Image 5" descr="preencoded.png"/>
          <p:cNvPicPr>
            <a:picLocks noChangeAspect="1"/>
          </p:cNvPicPr>
          <p:nvPr/>
        </p:nvPicPr>
        <p:blipFill>
          <a:blip r:embed="rId6"/>
          <a:stretch>
            <a:fillRect/>
          </a:stretch>
        </p:blipFill>
        <p:spPr>
          <a:xfrm rot="-8100000">
            <a:off x="7730067" y="1610126"/>
            <a:ext cx="731520" cy="731520"/>
          </a:xfrm>
          <a:prstGeom prst="rect">
            <a:avLst/>
          </a:prstGeom>
        </p:spPr>
      </p:pic>
      <p:pic>
        <p:nvPicPr>
          <p:cNvPr id="9" name="Image 6" descr="preencoded.png"/>
          <p:cNvPicPr>
            <a:picLocks noChangeAspect="1"/>
          </p:cNvPicPr>
          <p:nvPr/>
        </p:nvPicPr>
        <p:blipFill>
          <a:blip r:embed="rId7"/>
          <a:stretch>
            <a:fillRect/>
          </a:stretch>
        </p:blipFill>
        <p:spPr>
          <a:xfrm>
            <a:off x="521766" y="1903939"/>
            <a:ext cx="2511105" cy="1682799"/>
          </a:xfrm>
          <a:prstGeom prst="rect">
            <a:avLst/>
          </a:prstGeom>
        </p:spPr>
      </p:pic>
      <p:pic>
        <p:nvPicPr>
          <p:cNvPr id="10" name="Image 7" descr="preencoded.png"/>
          <p:cNvPicPr>
            <a:picLocks noChangeAspect="1"/>
          </p:cNvPicPr>
          <p:nvPr/>
        </p:nvPicPr>
        <p:blipFill>
          <a:blip r:embed="rId8"/>
          <a:stretch>
            <a:fillRect/>
          </a:stretch>
        </p:blipFill>
        <p:spPr>
          <a:xfrm>
            <a:off x="3030749" y="2264253"/>
            <a:ext cx="2488647" cy="1682799"/>
          </a:xfrm>
          <a:prstGeom prst="rect">
            <a:avLst/>
          </a:prstGeom>
        </p:spPr>
      </p:pic>
      <p:pic>
        <p:nvPicPr>
          <p:cNvPr id="11" name="Image 8" descr="preencoded.png"/>
          <p:cNvPicPr>
            <a:picLocks noChangeAspect="1"/>
          </p:cNvPicPr>
          <p:nvPr/>
        </p:nvPicPr>
        <p:blipFill>
          <a:blip r:embed="rId9"/>
          <a:stretch>
            <a:fillRect/>
          </a:stretch>
        </p:blipFill>
        <p:spPr>
          <a:xfrm>
            <a:off x="5519396" y="2709569"/>
            <a:ext cx="2591353" cy="1682799"/>
          </a:xfrm>
          <a:prstGeom prst="rect">
            <a:avLst/>
          </a:prstGeom>
        </p:spPr>
      </p:pic>
      <p:sp>
        <p:nvSpPr>
          <p:cNvPr id="12" name="Text 1"/>
          <p:cNvSpPr/>
          <p:nvPr/>
        </p:nvSpPr>
        <p:spPr>
          <a:xfrm>
            <a:off x="602401" y="1406762"/>
            <a:ext cx="2430470"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公司业务概述</a:t>
            </a:r>
            <a:endParaRPr lang="en-US" sz="1500" dirty="0"/>
          </a:p>
        </p:txBody>
      </p:sp>
      <p:sp>
        <p:nvSpPr>
          <p:cNvPr id="13" name="Text 2"/>
          <p:cNvSpPr/>
          <p:nvPr/>
        </p:nvSpPr>
        <p:spPr>
          <a:xfrm>
            <a:off x="512622" y="1864695"/>
            <a:ext cx="2501961" cy="1975104"/>
          </a:xfrm>
          <a:prstGeom prst="rect">
            <a:avLst/>
          </a:prstGeom>
          <a:noFill/>
        </p:spPr>
        <p:txBody>
          <a:bodyPr wrap="square" lIns="95250" tIns="95250" rIns="95250" bIns="95250" rtlCol="0" anchor="t">
            <a:spAutoFit/>
          </a:bodyPr>
          <a:lstStyle/>
          <a:p>
            <a:pPr marL="0" indent="0" algn="just">
              <a:lnSpc>
                <a:spcPct val="105000"/>
              </a:lnSpc>
              <a:spcBef>
                <a:spcPts val="375"/>
              </a:spcBef>
              <a:buNone/>
            </a:pPr>
            <a:r>
              <a:rPr lang="en-US" sz="12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三维圈数字科技集团是一家以技术服务、技术开发和软件开发为主导业务的公司，致力于为客户提供高质量的技术解决方案和咨询服务。其业务范围涵盖技术咨询、技术转让、软件研发及人工智能公共服务平台技术等多个领域。</a:t>
            </a:r>
            <a:endParaRPr lang="en-US" sz="1500" dirty="0"/>
          </a:p>
        </p:txBody>
      </p:sp>
      <p:sp>
        <p:nvSpPr>
          <p:cNvPr id="14" name="Text 3"/>
          <p:cNvSpPr/>
          <p:nvPr/>
        </p:nvSpPr>
        <p:spPr>
          <a:xfrm>
            <a:off x="3017435" y="2264253"/>
            <a:ext cx="2501961" cy="2231136"/>
          </a:xfrm>
          <a:prstGeom prst="rect">
            <a:avLst/>
          </a:prstGeom>
          <a:noFill/>
        </p:spPr>
        <p:txBody>
          <a:bodyPr wrap="square" lIns="95250" tIns="95250" rIns="95250" bIns="95250" rtlCol="0" anchor="t">
            <a:spAutoFit/>
          </a:bodyPr>
          <a:lstStyle/>
          <a:p>
            <a:pPr marL="0" indent="0" algn="just">
              <a:lnSpc>
                <a:spcPct val="105000"/>
              </a:lnSpc>
              <a:spcBef>
                <a:spcPts val="375"/>
              </a:spcBef>
              <a:buNone/>
            </a:pPr>
            <a:r>
              <a:rPr lang="en-US" sz="12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三维圈数字科技集团在市场中定位为一家创新型科技企业，通过不断探索前沿技术，保持在软件开发和信息技术服务领域的竞争力。公司的竞争优势在于强大的技术研发能力和高效的项目管理经验，能够快速响应客户需求并提供定制化解决方案。</a:t>
            </a:r>
            <a:endParaRPr lang="en-US" sz="1500" dirty="0"/>
          </a:p>
        </p:txBody>
      </p:sp>
      <p:sp>
        <p:nvSpPr>
          <p:cNvPr id="15" name="Text 4"/>
          <p:cNvSpPr/>
          <p:nvPr/>
        </p:nvSpPr>
        <p:spPr>
          <a:xfrm>
            <a:off x="5510252" y="2307233"/>
            <a:ext cx="2430470"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主要客户群体</a:t>
            </a:r>
            <a:endParaRPr lang="en-US" sz="1500" dirty="0"/>
          </a:p>
        </p:txBody>
      </p:sp>
      <p:sp>
        <p:nvSpPr>
          <p:cNvPr id="16" name="Text 5"/>
          <p:cNvSpPr/>
          <p:nvPr/>
        </p:nvSpPr>
        <p:spPr>
          <a:xfrm>
            <a:off x="5519396" y="2709569"/>
            <a:ext cx="2501961" cy="1719072"/>
          </a:xfrm>
          <a:prstGeom prst="rect">
            <a:avLst/>
          </a:prstGeom>
          <a:noFill/>
        </p:spPr>
        <p:txBody>
          <a:bodyPr wrap="square" lIns="95250" tIns="95250" rIns="95250" bIns="95250" rtlCol="0" anchor="t">
            <a:spAutoFit/>
          </a:bodyPr>
          <a:lstStyle/>
          <a:p>
            <a:pPr marL="0" indent="0" algn="just">
              <a:lnSpc>
                <a:spcPct val="105000"/>
              </a:lnSpc>
              <a:spcBef>
                <a:spcPts val="375"/>
              </a:spcBef>
              <a:buNone/>
            </a:pPr>
            <a:r>
              <a:rPr lang="en-US" sz="12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三维圈数字科技集团的主要客户群体包括政府机构、金融机构、教育和医疗等公共服务部门以及各类型企业。通过提供专业的技术服务和软件开发，公司在多个行业内建立了良好的声誉和客户关系。</a:t>
            </a:r>
            <a:endParaRPr lang="en-US" sz="1500" dirty="0"/>
          </a:p>
        </p:txBody>
      </p:sp>
      <p:pic>
        <p:nvPicPr>
          <p:cNvPr id="17" name="Image 9" descr="preencoded.png"/>
          <p:cNvPicPr>
            <a:picLocks noChangeAspect="1"/>
          </p:cNvPicPr>
          <p:nvPr/>
        </p:nvPicPr>
        <p:blipFill>
          <a:blip r:embed="rId10"/>
          <a:stretch>
            <a:fillRect/>
          </a:stretch>
        </p:blipFill>
        <p:spPr>
          <a:xfrm>
            <a:off x="3023727" y="1687519"/>
            <a:ext cx="5176049" cy="576734"/>
          </a:xfrm>
          <a:prstGeom prst="rect">
            <a:avLst/>
          </a:prstGeom>
        </p:spPr>
      </p:pic>
      <p:sp>
        <p:nvSpPr>
          <p:cNvPr id="18" name="Text 6"/>
          <p:cNvSpPr/>
          <p:nvPr/>
        </p:nvSpPr>
        <p:spPr>
          <a:xfrm>
            <a:off x="3014583" y="1774718"/>
            <a:ext cx="2430470"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市场定位与竞争优势</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216972" y="153681"/>
            <a:ext cx="8737271" cy="411480"/>
          </a:xfrm>
          <a:prstGeom prst="rect">
            <a:avLst/>
          </a:prstGeom>
        </p:spPr>
      </p:pic>
      <p:sp>
        <p:nvSpPr>
          <p:cNvPr id="3" name="Text 0"/>
          <p:cNvSpPr/>
          <p:nvPr/>
        </p:nvSpPr>
        <p:spPr>
          <a:xfrm>
            <a:off x="349571" y="67884"/>
            <a:ext cx="8005161" cy="583073"/>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FFFFFF"/>
                </a:solidFill>
                <a:latin typeface="Arial" panose="020B0604020202020204" pitchFamily="34" charset="0"/>
                <a:ea typeface="Arial" panose="020B0604020202020204" pitchFamily="34" charset="-122"/>
                <a:cs typeface="Arial" panose="020B0604020202020204" pitchFamily="34" charset="-120"/>
              </a:rPr>
              <a:t>企业文化和价值观</a:t>
            </a:r>
            <a:endParaRPr lang="en-US" sz="1500" dirty="0"/>
          </a:p>
        </p:txBody>
      </p:sp>
      <p:pic>
        <p:nvPicPr>
          <p:cNvPr id="4" name="Image 1" descr="preencoded.png"/>
          <p:cNvPicPr>
            <a:picLocks noChangeAspect="1"/>
          </p:cNvPicPr>
          <p:nvPr/>
        </p:nvPicPr>
        <p:blipFill>
          <a:blip r:embed="rId3">
            <a:alphaModFix amt="20000"/>
          </a:blip>
          <a:stretch>
            <a:fillRect/>
          </a:stretch>
        </p:blipFill>
        <p:spPr>
          <a:xfrm>
            <a:off x="603401" y="1099566"/>
            <a:ext cx="7497539" cy="1021473"/>
          </a:xfrm>
          <a:prstGeom prst="rect">
            <a:avLst/>
          </a:prstGeom>
        </p:spPr>
      </p:pic>
      <p:pic>
        <p:nvPicPr>
          <p:cNvPr id="5" name="Image 2" descr="preencoded.png"/>
          <p:cNvPicPr>
            <a:picLocks noChangeAspect="1"/>
          </p:cNvPicPr>
          <p:nvPr/>
        </p:nvPicPr>
        <p:blipFill>
          <a:blip r:embed="rId4">
            <a:alphaModFix amt="20000"/>
          </a:blip>
          <a:stretch>
            <a:fillRect/>
          </a:stretch>
        </p:blipFill>
        <p:spPr>
          <a:xfrm>
            <a:off x="603401" y="3263375"/>
            <a:ext cx="7497539" cy="914400"/>
          </a:xfrm>
          <a:prstGeom prst="rect">
            <a:avLst/>
          </a:prstGeom>
        </p:spPr>
      </p:pic>
      <p:pic>
        <p:nvPicPr>
          <p:cNvPr id="6" name="Image 3" descr="preencoded.png"/>
          <p:cNvPicPr>
            <a:picLocks noChangeAspect="1"/>
          </p:cNvPicPr>
          <p:nvPr/>
        </p:nvPicPr>
        <p:blipFill>
          <a:blip r:embed="rId5">
            <a:alphaModFix amt="20000"/>
          </a:blip>
          <a:stretch>
            <a:fillRect/>
          </a:stretch>
        </p:blipFill>
        <p:spPr>
          <a:xfrm rot="-8100000">
            <a:off x="8148204" y="3558047"/>
            <a:ext cx="325055" cy="325055"/>
          </a:xfrm>
          <a:prstGeom prst="rect">
            <a:avLst/>
          </a:prstGeom>
        </p:spPr>
      </p:pic>
      <p:pic>
        <p:nvPicPr>
          <p:cNvPr id="7" name="Image 4" descr="preencoded.png"/>
          <p:cNvPicPr>
            <a:picLocks noChangeAspect="1"/>
          </p:cNvPicPr>
          <p:nvPr/>
        </p:nvPicPr>
        <p:blipFill>
          <a:blip r:embed="rId4">
            <a:alphaModFix amt="20000"/>
          </a:blip>
          <a:stretch>
            <a:fillRect/>
          </a:stretch>
        </p:blipFill>
        <p:spPr>
          <a:xfrm>
            <a:off x="603401" y="2248391"/>
            <a:ext cx="7497539" cy="914400"/>
          </a:xfrm>
          <a:prstGeom prst="rect">
            <a:avLst/>
          </a:prstGeom>
        </p:spPr>
      </p:pic>
      <p:pic>
        <p:nvPicPr>
          <p:cNvPr id="8" name="Image 5" descr="preencoded.png"/>
          <p:cNvPicPr>
            <a:picLocks noChangeAspect="1"/>
          </p:cNvPicPr>
          <p:nvPr/>
        </p:nvPicPr>
        <p:blipFill>
          <a:blip r:embed="rId5">
            <a:alphaModFix amt="20000"/>
          </a:blip>
          <a:stretch>
            <a:fillRect/>
          </a:stretch>
        </p:blipFill>
        <p:spPr>
          <a:xfrm rot="-8100000">
            <a:off x="8148223" y="2543063"/>
            <a:ext cx="325055" cy="325055"/>
          </a:xfrm>
          <a:prstGeom prst="rect">
            <a:avLst/>
          </a:prstGeom>
        </p:spPr>
      </p:pic>
      <p:pic>
        <p:nvPicPr>
          <p:cNvPr id="9" name="Image 6" descr="preencoded.png"/>
          <p:cNvPicPr>
            <a:picLocks noChangeAspect="1"/>
          </p:cNvPicPr>
          <p:nvPr/>
        </p:nvPicPr>
        <p:blipFill>
          <a:blip r:embed="rId5">
            <a:alphaModFix amt="20000"/>
          </a:blip>
          <a:stretch>
            <a:fillRect/>
          </a:stretch>
        </p:blipFill>
        <p:spPr>
          <a:xfrm rot="-8100000">
            <a:off x="8148185" y="1394239"/>
            <a:ext cx="325055" cy="325055"/>
          </a:xfrm>
          <a:prstGeom prst="rect">
            <a:avLst/>
          </a:prstGeom>
        </p:spPr>
      </p:pic>
      <p:sp>
        <p:nvSpPr>
          <p:cNvPr id="10" name="Text 1"/>
          <p:cNvSpPr/>
          <p:nvPr/>
        </p:nvSpPr>
        <p:spPr>
          <a:xfrm>
            <a:off x="834307" y="1323749"/>
            <a:ext cx="2845133" cy="573106"/>
          </a:xfrm>
          <a:prstGeom prst="rect">
            <a:avLst/>
          </a:prstGeom>
          <a:noFill/>
        </p:spPr>
        <p:txBody>
          <a:bodyPr wrap="square" lIns="95250" tIns="95250" rIns="95250" bIns="95250" rtlCol="0" anchor="ctr">
            <a:spAutoFit/>
          </a:bodyPr>
          <a:lstStyle/>
          <a:p>
            <a:pPr marL="0" indent="0">
              <a:lnSpc>
                <a:spcPct val="100000"/>
              </a:lnSpc>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企业使命</a:t>
            </a:r>
            <a:endParaRPr lang="en-US" sz="1500" dirty="0"/>
          </a:p>
        </p:txBody>
      </p:sp>
      <p:sp>
        <p:nvSpPr>
          <p:cNvPr id="11" name="Text 2"/>
          <p:cNvSpPr/>
          <p:nvPr/>
        </p:nvSpPr>
        <p:spPr>
          <a:xfrm>
            <a:off x="3586576" y="1099566"/>
            <a:ext cx="4333133" cy="914400"/>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三维圈数字科技集团以推动科技创新和行业进步为使命，致力于通过先进的计算机技术和解决方案，为客户提供卓越的产品和服务。</a:t>
            </a:r>
            <a:endParaRPr lang="en-US" sz="1500" dirty="0"/>
          </a:p>
        </p:txBody>
      </p:sp>
      <p:sp>
        <p:nvSpPr>
          <p:cNvPr id="12" name="Text 3"/>
          <p:cNvSpPr/>
          <p:nvPr/>
        </p:nvSpPr>
        <p:spPr>
          <a:xfrm>
            <a:off x="834307" y="2409000"/>
            <a:ext cx="2531059" cy="593182"/>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核心价值观</a:t>
            </a:r>
            <a:endParaRPr lang="en-US" sz="1500" dirty="0"/>
          </a:p>
        </p:txBody>
      </p:sp>
      <p:sp>
        <p:nvSpPr>
          <p:cNvPr id="13" name="Text 4"/>
          <p:cNvSpPr/>
          <p:nvPr/>
        </p:nvSpPr>
        <p:spPr>
          <a:xfrm>
            <a:off x="3586576" y="2248391"/>
            <a:ext cx="4333133" cy="914400"/>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公司倡导诚信、创新、合作、共赢的核心价值观，强调团队协作与个人责任感，营造积极向上的企业文化氛围。</a:t>
            </a:r>
            <a:endParaRPr lang="en-US" sz="1500" dirty="0"/>
          </a:p>
        </p:txBody>
      </p:sp>
      <p:sp>
        <p:nvSpPr>
          <p:cNvPr id="14" name="Text 5"/>
          <p:cNvSpPr/>
          <p:nvPr/>
        </p:nvSpPr>
        <p:spPr>
          <a:xfrm>
            <a:off x="834307" y="3434022"/>
            <a:ext cx="2530145" cy="573106"/>
          </a:xfrm>
          <a:prstGeom prst="rect">
            <a:avLst/>
          </a:prstGeom>
          <a:noFill/>
        </p:spPr>
        <p:txBody>
          <a:bodyPr wrap="square" lIns="95250" tIns="95250" rIns="95250" bIns="95250" rtlCol="0" anchor="ctr">
            <a:spAutoFit/>
          </a:bodyPr>
          <a:lstStyle/>
          <a:p>
            <a:pPr marL="0" indent="0">
              <a:lnSpc>
                <a:spcPct val="100000"/>
              </a:lnSpc>
              <a:buNone/>
            </a:pPr>
            <a:r>
              <a:rPr lang="en-US" sz="1800" b="1" dirty="0">
                <a:solidFill>
                  <a:srgbClr val="257CE5"/>
                </a:solidFill>
                <a:latin typeface="微软雅黑" panose="020B0503020204020204" pitchFamily="34" charset="-122"/>
                <a:ea typeface="微软雅黑" panose="020B0503020204020204" pitchFamily="34" charset="-122"/>
                <a:cs typeface="微软雅黑" panose="020B0503020204020204" pitchFamily="34" charset="-120"/>
              </a:rPr>
              <a:t>社会责任</a:t>
            </a:r>
            <a:endParaRPr lang="en-US" sz="1500" dirty="0"/>
          </a:p>
        </p:txBody>
      </p:sp>
      <p:sp>
        <p:nvSpPr>
          <p:cNvPr id="15" name="Text 6"/>
          <p:cNvSpPr/>
          <p:nvPr/>
        </p:nvSpPr>
        <p:spPr>
          <a:xfrm>
            <a:off x="3586576" y="3263375"/>
            <a:ext cx="4333133" cy="914400"/>
          </a:xfrm>
          <a:prstGeom prst="rect">
            <a:avLst/>
          </a:prstGeom>
          <a:noFill/>
        </p:spPr>
        <p:txBody>
          <a:bodyPr wrap="square" lIns="95250" tIns="95250" rIns="95250" bIns="95250" rtlCol="0" anchor="ctr">
            <a:spAutoFit/>
          </a:bodyPr>
          <a:lstStyle/>
          <a:p>
            <a:pPr marL="0" indent="0">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三维圈数字科技集团积极履行企业社会责任，参与公益活动，关注环境保护和可持续发展，努力回馈社会，促进和谐共生。</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643667" y="1041105"/>
            <a:ext cx="2227193" cy="1883664"/>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9000" b="1" dirty="0">
                <a:solidFill>
                  <a:srgbClr val="257CE5">
                    <a:alpha val="20000"/>
                  </a:srgbClr>
                </a:solidFill>
                <a:latin typeface="Arial" panose="020B0604020202020204" pitchFamily="34" charset="0"/>
                <a:ea typeface="Arial" panose="020B0604020202020204" pitchFamily="34" charset="-122"/>
                <a:cs typeface="Arial" panose="020B0604020202020204" pitchFamily="34" charset="-120"/>
              </a:rPr>
              <a:t>02</a:t>
            </a:r>
            <a:endParaRPr lang="en-US" sz="1500" dirty="0"/>
          </a:p>
        </p:txBody>
      </p:sp>
      <p:sp>
        <p:nvSpPr>
          <p:cNvPr id="3" name="Text 1"/>
          <p:cNvSpPr/>
          <p:nvPr/>
        </p:nvSpPr>
        <p:spPr>
          <a:xfrm>
            <a:off x="3434463" y="2417454"/>
            <a:ext cx="4931077" cy="731520"/>
          </a:xfrm>
          <a:prstGeom prst="rect">
            <a:avLst/>
          </a:prstGeom>
          <a:noFill/>
        </p:spPr>
        <p:txBody>
          <a:bodyPr wrap="square" lIns="95250" tIns="95250" rIns="95250" bIns="95250" rtlCol="0" anchor="t">
            <a:spAutoFit/>
          </a:bodyPr>
          <a:lstStyle/>
          <a:p>
            <a:pPr marL="0" indent="0" algn="r">
              <a:lnSpc>
                <a:spcPct val="113000"/>
              </a:lnSpc>
              <a:spcBef>
                <a:spcPts val="375"/>
              </a:spcBef>
              <a:buNone/>
            </a:pPr>
            <a:r>
              <a:rPr lang="en-US" sz="3000" b="1" dirty="0">
                <a:solidFill>
                  <a:srgbClr val="164088"/>
                </a:solidFill>
                <a:latin typeface="微软雅黑" panose="020B0503020204020204" pitchFamily="34" charset="-122"/>
                <a:ea typeface="微软雅黑" panose="020B0503020204020204" pitchFamily="34" charset="-122"/>
                <a:cs typeface="微软雅黑" panose="020B0503020204020204" pitchFamily="34" charset="-120"/>
              </a:rPr>
              <a:t>招聘岗位概述</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216972" y="153681"/>
            <a:ext cx="8737271" cy="411480"/>
          </a:xfrm>
          <a:prstGeom prst="rect">
            <a:avLst/>
          </a:prstGeom>
        </p:spPr>
      </p:pic>
      <p:sp>
        <p:nvSpPr>
          <p:cNvPr id="3" name="Text 0"/>
          <p:cNvSpPr/>
          <p:nvPr/>
        </p:nvSpPr>
        <p:spPr>
          <a:xfrm>
            <a:off x="349571" y="67884"/>
            <a:ext cx="8005161"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FFFFFF"/>
                </a:solidFill>
                <a:latin typeface="Arial" panose="020B0604020202020204" pitchFamily="34" charset="0"/>
                <a:ea typeface="宋体" panose="02010600030101010101" pitchFamily="2" charset="-122"/>
                <a:cs typeface="Arial" panose="020B0604020202020204" pitchFamily="34" charset="-120"/>
              </a:rPr>
              <a:t>岗位：</a:t>
            </a:r>
            <a:r>
              <a:rPr lang="en-US" sz="2100" b="1" dirty="0">
                <a:solidFill>
                  <a:srgbClr val="FFFFFF"/>
                </a:solidFill>
                <a:latin typeface="Arial" panose="020B0604020202020204" pitchFamily="34" charset="0"/>
                <a:ea typeface="Arial" panose="020B0604020202020204" pitchFamily="34" charset="-122"/>
                <a:cs typeface="Arial" panose="020B0604020202020204" pitchFamily="34" charset="-120"/>
              </a:rPr>
              <a:t>客户关系管理与数据分析</a:t>
            </a:r>
            <a:endParaRPr lang="en-US" sz="1500" dirty="0"/>
          </a:p>
        </p:txBody>
      </p:sp>
      <p:pic>
        <p:nvPicPr>
          <p:cNvPr id="4" name="Image 1" descr="preencoded.png"/>
          <p:cNvPicPr>
            <a:picLocks noChangeAspect="1"/>
          </p:cNvPicPr>
          <p:nvPr/>
        </p:nvPicPr>
        <p:blipFill>
          <a:blip r:embed="rId3">
            <a:alphaModFix amt="10000"/>
          </a:blip>
          <a:stretch>
            <a:fillRect/>
          </a:stretch>
        </p:blipFill>
        <p:spPr>
          <a:xfrm>
            <a:off x="881398" y="2903074"/>
            <a:ext cx="5622646" cy="746150"/>
          </a:xfrm>
          <a:prstGeom prst="rect">
            <a:avLst/>
          </a:prstGeom>
        </p:spPr>
      </p:pic>
      <p:pic>
        <p:nvPicPr>
          <p:cNvPr id="5" name="Image 2" descr="preencoded.png"/>
          <p:cNvPicPr>
            <a:picLocks noChangeAspect="1"/>
          </p:cNvPicPr>
          <p:nvPr/>
        </p:nvPicPr>
        <p:blipFill>
          <a:blip r:embed="rId4">
            <a:alphaModFix amt="10000"/>
          </a:blip>
          <a:stretch>
            <a:fillRect/>
          </a:stretch>
        </p:blipFill>
        <p:spPr>
          <a:xfrm>
            <a:off x="881398" y="1183906"/>
            <a:ext cx="5622646" cy="741450"/>
          </a:xfrm>
          <a:prstGeom prst="rect">
            <a:avLst/>
          </a:prstGeom>
        </p:spPr>
      </p:pic>
      <p:pic>
        <p:nvPicPr>
          <p:cNvPr id="6" name="Image 3" descr="preencoded.png"/>
          <p:cNvPicPr>
            <a:picLocks noChangeAspect="1"/>
          </p:cNvPicPr>
          <p:nvPr/>
        </p:nvPicPr>
        <p:blipFill>
          <a:blip r:embed="rId5"/>
          <a:stretch>
            <a:fillRect/>
          </a:stretch>
        </p:blipFill>
        <p:spPr>
          <a:xfrm>
            <a:off x="881398" y="1183906"/>
            <a:ext cx="1595385" cy="746413"/>
          </a:xfrm>
          <a:prstGeom prst="rect">
            <a:avLst/>
          </a:prstGeom>
        </p:spPr>
      </p:pic>
      <p:pic>
        <p:nvPicPr>
          <p:cNvPr id="7" name="Image 4" descr="preencoded.png"/>
          <p:cNvPicPr>
            <a:picLocks noChangeAspect="1"/>
          </p:cNvPicPr>
          <p:nvPr/>
        </p:nvPicPr>
        <p:blipFill>
          <a:blip r:embed="rId6">
            <a:alphaModFix amt="10000"/>
          </a:blip>
          <a:stretch>
            <a:fillRect/>
          </a:stretch>
        </p:blipFill>
        <p:spPr>
          <a:xfrm>
            <a:off x="881427" y="2043461"/>
            <a:ext cx="5622646" cy="746150"/>
          </a:xfrm>
          <a:prstGeom prst="rect">
            <a:avLst/>
          </a:prstGeom>
        </p:spPr>
      </p:pic>
      <p:pic>
        <p:nvPicPr>
          <p:cNvPr id="8" name="Image 5" descr="preencoded.png"/>
          <p:cNvPicPr>
            <a:picLocks noChangeAspect="1"/>
          </p:cNvPicPr>
          <p:nvPr/>
        </p:nvPicPr>
        <p:blipFill>
          <a:blip r:embed="rId7"/>
          <a:stretch>
            <a:fillRect/>
          </a:stretch>
        </p:blipFill>
        <p:spPr>
          <a:xfrm>
            <a:off x="881427" y="2043461"/>
            <a:ext cx="1595628" cy="746150"/>
          </a:xfrm>
          <a:prstGeom prst="rect">
            <a:avLst/>
          </a:prstGeom>
        </p:spPr>
      </p:pic>
      <p:pic>
        <p:nvPicPr>
          <p:cNvPr id="9" name="Image 6" descr="preencoded.png"/>
          <p:cNvPicPr>
            <a:picLocks noChangeAspect="1"/>
          </p:cNvPicPr>
          <p:nvPr/>
        </p:nvPicPr>
        <p:blipFill>
          <a:blip r:embed="rId6">
            <a:alphaModFix amt="10000"/>
          </a:blip>
          <a:stretch>
            <a:fillRect/>
          </a:stretch>
        </p:blipFill>
        <p:spPr>
          <a:xfrm>
            <a:off x="881398" y="3762366"/>
            <a:ext cx="5622646" cy="746150"/>
          </a:xfrm>
          <a:prstGeom prst="rect">
            <a:avLst/>
          </a:prstGeom>
        </p:spPr>
      </p:pic>
      <p:pic>
        <p:nvPicPr>
          <p:cNvPr id="10" name="Image 7" descr="preencoded.png"/>
          <p:cNvPicPr>
            <a:picLocks noChangeAspect="1"/>
          </p:cNvPicPr>
          <p:nvPr/>
        </p:nvPicPr>
        <p:blipFill>
          <a:blip r:embed="rId8"/>
          <a:stretch>
            <a:fillRect/>
          </a:stretch>
        </p:blipFill>
        <p:spPr>
          <a:xfrm>
            <a:off x="881398" y="2903074"/>
            <a:ext cx="1595628" cy="746150"/>
          </a:xfrm>
          <a:prstGeom prst="rect">
            <a:avLst/>
          </a:prstGeom>
        </p:spPr>
      </p:pic>
      <p:pic>
        <p:nvPicPr>
          <p:cNvPr id="11" name="Image 8" descr="preencoded.png"/>
          <p:cNvPicPr>
            <a:picLocks noChangeAspect="1"/>
          </p:cNvPicPr>
          <p:nvPr/>
        </p:nvPicPr>
        <p:blipFill>
          <a:blip r:embed="rId7"/>
          <a:stretch>
            <a:fillRect/>
          </a:stretch>
        </p:blipFill>
        <p:spPr>
          <a:xfrm>
            <a:off x="881398" y="3762536"/>
            <a:ext cx="1595628" cy="746150"/>
          </a:xfrm>
          <a:prstGeom prst="rect">
            <a:avLst/>
          </a:prstGeom>
        </p:spPr>
      </p:pic>
      <p:sp>
        <p:nvSpPr>
          <p:cNvPr id="12" name="Text 1"/>
          <p:cNvSpPr/>
          <p:nvPr/>
        </p:nvSpPr>
        <p:spPr>
          <a:xfrm>
            <a:off x="895198" y="1184148"/>
            <a:ext cx="1580998" cy="74066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客户数据收集与管理</a:t>
            </a:r>
            <a:endParaRPr lang="en-US" sz="1500" dirty="0"/>
          </a:p>
        </p:txBody>
      </p:sp>
      <p:pic>
        <p:nvPicPr>
          <p:cNvPr id="13" name="Image 9" descr="https://sgw-dx.xf-yun.com/api/v1/sparkdesk/_17296561598813f877e2a39744d548c25cef91f1d9876.jpg?authorization=c2ltcGxlLWp3dCBhaz1zcGFya2Rlc2s4MDAwMDAwMDAwMDE7ZXhwPTMzMDY0NTYxNTk7YWxnbz1obWFjLXNoYTI1NjtzaWc9WlNneWxYTzBXQnpPZ29mbFBvdUxsN05hS0paQ3FtMmgzc01qT1AwS3hTMD0=&amp;x_location=7YfmxI7B7uKO7jlRxIftd6RXdo=="/>
          <p:cNvPicPr>
            <a:picLocks noChangeAspect="1"/>
          </p:cNvPicPr>
          <p:nvPr/>
        </p:nvPicPr>
        <p:blipFill>
          <a:blip r:embed="rId9"/>
          <a:srcRect l="33146" r="33146"/>
          <a:stretch>
            <a:fillRect/>
          </a:stretch>
        </p:blipFill>
        <p:spPr>
          <a:xfrm>
            <a:off x="6374442" y="1202194"/>
            <a:ext cx="1915591" cy="3192652"/>
          </a:xfrm>
          <a:prstGeom prst="rect">
            <a:avLst/>
          </a:prstGeom>
        </p:spPr>
      </p:pic>
      <p:sp>
        <p:nvSpPr>
          <p:cNvPr id="14" name="Text 2"/>
          <p:cNvSpPr/>
          <p:nvPr/>
        </p:nvSpPr>
        <p:spPr>
          <a:xfrm>
            <a:off x="2569409" y="1183992"/>
            <a:ext cx="3529584" cy="731520"/>
          </a:xfrm>
          <a:prstGeom prst="rect">
            <a:avLst/>
          </a:prstGeom>
          <a:noFill/>
        </p:spPr>
        <p:txBody>
          <a:bodyPr wrap="square" lIns="95250" tIns="95250" rIns="95250" bIns="95250" rtlCol="0" anchor="ctr">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客户关系管理（CRM）的核心在于对客户数据的收集与管理，包括基本信息、购买记录和交流记录等。通过CRM系统集中存储和管理这些数据，企业可以全面了解客户需求和行为，提供个性化服务和营销策略。</a:t>
            </a:r>
            <a:endParaRPr lang="en-US" sz="1500" dirty="0"/>
          </a:p>
        </p:txBody>
      </p:sp>
      <p:sp>
        <p:nvSpPr>
          <p:cNvPr id="15" name="Text 3"/>
          <p:cNvSpPr/>
          <p:nvPr/>
        </p:nvSpPr>
        <p:spPr>
          <a:xfrm>
            <a:off x="886054" y="2043684"/>
            <a:ext cx="1590142" cy="749808"/>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客户互动优化与销售自动化</a:t>
            </a:r>
            <a:endParaRPr lang="en-US" sz="1500" dirty="0"/>
          </a:p>
        </p:txBody>
      </p:sp>
      <p:sp>
        <p:nvSpPr>
          <p:cNvPr id="16" name="Text 4"/>
          <p:cNvSpPr/>
          <p:nvPr/>
        </p:nvSpPr>
        <p:spPr>
          <a:xfrm>
            <a:off x="2569688" y="2017821"/>
            <a:ext cx="3529584" cy="731520"/>
          </a:xfrm>
          <a:prstGeom prst="rect">
            <a:avLst/>
          </a:prstGeom>
          <a:noFill/>
        </p:spPr>
        <p:txBody>
          <a:bodyPr wrap="square" lIns="95250" tIns="95250" rIns="95250" bIns="95250" rtlCol="0" anchor="ctr">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CRM系统帮助企业优化与客户的互动，实现销售与营销活动的自动化。通过自动化工具，可以减少人工操作，提高销售效率，同时精准地推送个性化的营销信息，提升客户满意度。</a:t>
            </a:r>
            <a:endParaRPr lang="en-US" sz="1500" dirty="0"/>
          </a:p>
        </p:txBody>
      </p:sp>
      <p:sp>
        <p:nvSpPr>
          <p:cNvPr id="17" name="Text 5"/>
          <p:cNvSpPr/>
          <p:nvPr/>
        </p:nvSpPr>
        <p:spPr>
          <a:xfrm>
            <a:off x="876910" y="2903220"/>
            <a:ext cx="1599286" cy="749808"/>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客户服务提升与业务分析</a:t>
            </a:r>
            <a:endParaRPr lang="en-US" sz="1500" dirty="0"/>
          </a:p>
        </p:txBody>
      </p:sp>
      <p:sp>
        <p:nvSpPr>
          <p:cNvPr id="18" name="Text 6"/>
          <p:cNvSpPr/>
          <p:nvPr/>
        </p:nvSpPr>
        <p:spPr>
          <a:xfrm>
            <a:off x="2569409" y="2851650"/>
            <a:ext cx="3529584" cy="731520"/>
          </a:xfrm>
          <a:prstGeom prst="rect">
            <a:avLst/>
          </a:prstGeom>
          <a:noFill/>
        </p:spPr>
        <p:txBody>
          <a:bodyPr wrap="square" lIns="95250" tIns="95250" rIns="95250" bIns="95250" rtlCol="0" anchor="ctr">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CRM系统不仅用于销售环节，还用于提升整体客户服务体验。通过对客户反馈和互动数据的深入分析，企业能够及时响应客户需求，不断优化产品和服务，同时为业务决策提供数据支持。</a:t>
            </a:r>
            <a:endParaRPr lang="en-US" sz="1500" dirty="0"/>
          </a:p>
        </p:txBody>
      </p:sp>
      <p:sp>
        <p:nvSpPr>
          <p:cNvPr id="19" name="Text 7"/>
          <p:cNvSpPr/>
          <p:nvPr/>
        </p:nvSpPr>
        <p:spPr>
          <a:xfrm>
            <a:off x="854050" y="3762756"/>
            <a:ext cx="1645920" cy="740664"/>
          </a:xfrm>
          <a:prstGeom prst="rect">
            <a:avLst/>
          </a:prstGeom>
          <a:noFill/>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数据分析与商业智能</a:t>
            </a:r>
            <a:endParaRPr lang="en-US" sz="1500" dirty="0"/>
          </a:p>
        </p:txBody>
      </p:sp>
      <p:sp>
        <p:nvSpPr>
          <p:cNvPr id="20" name="Text 8"/>
          <p:cNvSpPr/>
          <p:nvPr/>
        </p:nvSpPr>
        <p:spPr>
          <a:xfrm>
            <a:off x="2569409" y="3685479"/>
            <a:ext cx="3529584" cy="841248"/>
          </a:xfrm>
          <a:prstGeom prst="rect">
            <a:avLst/>
          </a:prstGeom>
          <a:noFill/>
        </p:spPr>
        <p:txBody>
          <a:bodyPr wrap="square" lIns="95250" tIns="95250" rIns="95250" bIns="95250" rtlCol="0" anchor="ctr">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CRM系统内嵌的商业智能模块提供多维度数据分析，如客户地区分析、行业分析和年龄消费水平分析等。这些分析帮助企业深入了解市场趋势和客户偏好，制定更有效的市场策略和产品调整方案。</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216972" y="153681"/>
            <a:ext cx="8737271" cy="411480"/>
          </a:xfrm>
          <a:prstGeom prst="rect">
            <a:avLst/>
          </a:prstGeom>
        </p:spPr>
      </p:pic>
      <p:sp>
        <p:nvSpPr>
          <p:cNvPr id="3" name="Text 0"/>
          <p:cNvSpPr/>
          <p:nvPr/>
        </p:nvSpPr>
        <p:spPr>
          <a:xfrm>
            <a:off x="349571" y="67884"/>
            <a:ext cx="8005161" cy="583073"/>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FFFFFF"/>
                </a:solidFill>
                <a:latin typeface="Arial" panose="020B0604020202020204" pitchFamily="34" charset="0"/>
                <a:ea typeface="Arial" panose="020B0604020202020204" pitchFamily="34" charset="-122"/>
                <a:cs typeface="Arial" panose="020B0604020202020204" pitchFamily="34" charset="-120"/>
              </a:rPr>
              <a:t>任职资格与经验需求</a:t>
            </a:r>
            <a:endParaRPr lang="en-US" sz="1500" dirty="0"/>
          </a:p>
        </p:txBody>
      </p:sp>
      <p:sp>
        <p:nvSpPr>
          <p:cNvPr id="4" name="Text 1"/>
          <p:cNvSpPr/>
          <p:nvPr>
            <p:custDataLst>
              <p:tags r:id="rId3"/>
            </p:custDataLst>
          </p:nvPr>
        </p:nvSpPr>
        <p:spPr>
          <a:xfrm>
            <a:off x="1908807" y="3191345"/>
            <a:ext cx="2580437" cy="484632"/>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650" b="1"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软技能</a:t>
            </a:r>
            <a:endParaRPr lang="en-US" sz="1500" dirty="0"/>
          </a:p>
        </p:txBody>
      </p:sp>
      <p:sp>
        <p:nvSpPr>
          <p:cNvPr id="5" name="Text 2"/>
          <p:cNvSpPr/>
          <p:nvPr>
            <p:custDataLst>
              <p:tags r:id="rId4"/>
            </p:custDataLst>
          </p:nvPr>
        </p:nvSpPr>
        <p:spPr>
          <a:xfrm>
            <a:off x="1908353" y="3566160"/>
            <a:ext cx="2468880" cy="128016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良好的沟通协调能力，能够清晰表达设计思路；强烈的分析问题和解决问题的能力；自我驱动与持续学习能力，保持对新技术的敏锐度；创新应用能力体现个人价值。</a:t>
            </a:r>
            <a:endParaRPr lang="en-US" sz="1500" dirty="0"/>
          </a:p>
        </p:txBody>
      </p:sp>
      <p:sp>
        <p:nvSpPr>
          <p:cNvPr id="6" name="Text 3"/>
          <p:cNvSpPr/>
          <p:nvPr>
            <p:custDataLst>
              <p:tags r:id="rId5"/>
            </p:custDataLst>
          </p:nvPr>
        </p:nvSpPr>
        <p:spPr>
          <a:xfrm>
            <a:off x="4910964" y="3191345"/>
            <a:ext cx="2580189" cy="484632"/>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650" b="1"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其他条件</a:t>
            </a:r>
            <a:endParaRPr lang="en-US" sz="1500" dirty="0"/>
          </a:p>
        </p:txBody>
      </p:sp>
      <p:sp>
        <p:nvSpPr>
          <p:cNvPr id="7" name="Text 4"/>
          <p:cNvSpPr/>
          <p:nvPr>
            <p:custDataLst>
              <p:tags r:id="rId6"/>
            </p:custDataLst>
          </p:nvPr>
        </p:nvSpPr>
        <p:spPr>
          <a:xfrm>
            <a:off x="4911242" y="3566254"/>
            <a:ext cx="2468880" cy="1060704"/>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具备一定的抗压能力和团队合作精神，能够在快节奏的环境中工作；英语读写能力良好者优先考虑，有助于参与国际项目和交流。</a:t>
            </a:r>
            <a:endParaRPr lang="en-US" sz="1500" dirty="0"/>
          </a:p>
        </p:txBody>
      </p:sp>
      <p:pic>
        <p:nvPicPr>
          <p:cNvPr id="8" name="Image 1" descr="preencoded.png"/>
          <p:cNvPicPr>
            <a:picLocks noChangeAspect="1"/>
          </p:cNvPicPr>
          <p:nvPr>
            <p:custDataLst>
              <p:tags r:id="rId7"/>
            </p:custDataLst>
          </p:nvPr>
        </p:nvPicPr>
        <p:blipFill>
          <a:blip r:embed="rId8"/>
          <a:stretch>
            <a:fillRect/>
          </a:stretch>
        </p:blipFill>
        <p:spPr>
          <a:xfrm>
            <a:off x="802453" y="2641800"/>
            <a:ext cx="1206546" cy="458105"/>
          </a:xfrm>
          <a:prstGeom prst="rect">
            <a:avLst/>
          </a:prstGeom>
        </p:spPr>
      </p:pic>
      <p:sp>
        <p:nvSpPr>
          <p:cNvPr id="9" name="Text 5"/>
          <p:cNvSpPr/>
          <p:nvPr>
            <p:custDataLst>
              <p:tags r:id="rId9"/>
            </p:custDataLst>
          </p:nvPr>
        </p:nvSpPr>
        <p:spPr>
          <a:xfrm>
            <a:off x="995946" y="2651397"/>
            <a:ext cx="819561" cy="438912"/>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21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pic>
        <p:nvPicPr>
          <p:cNvPr id="10" name="Image 2" descr="preencoded.png"/>
          <p:cNvPicPr>
            <a:picLocks noChangeAspect="1"/>
          </p:cNvPicPr>
          <p:nvPr>
            <p:custDataLst>
              <p:tags r:id="rId10"/>
            </p:custDataLst>
          </p:nvPr>
        </p:nvPicPr>
        <p:blipFill>
          <a:blip r:embed="rId11"/>
          <a:stretch>
            <a:fillRect/>
          </a:stretch>
        </p:blipFill>
        <p:spPr>
          <a:xfrm>
            <a:off x="2385590" y="2641800"/>
            <a:ext cx="1206546" cy="458105"/>
          </a:xfrm>
          <a:prstGeom prst="rect">
            <a:avLst/>
          </a:prstGeom>
        </p:spPr>
      </p:pic>
      <p:sp>
        <p:nvSpPr>
          <p:cNvPr id="11" name="Text 6"/>
          <p:cNvSpPr/>
          <p:nvPr>
            <p:custDataLst>
              <p:tags r:id="rId12"/>
            </p:custDataLst>
          </p:nvPr>
        </p:nvSpPr>
        <p:spPr>
          <a:xfrm>
            <a:off x="2579083" y="2651397"/>
            <a:ext cx="819561" cy="438912"/>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21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pic>
        <p:nvPicPr>
          <p:cNvPr id="12" name="Image 3" descr="preencoded.png"/>
          <p:cNvPicPr>
            <a:picLocks noChangeAspect="1"/>
          </p:cNvPicPr>
          <p:nvPr>
            <p:custDataLst>
              <p:tags r:id="rId13"/>
            </p:custDataLst>
          </p:nvPr>
        </p:nvPicPr>
        <p:blipFill>
          <a:blip r:embed="rId8"/>
          <a:stretch>
            <a:fillRect/>
          </a:stretch>
        </p:blipFill>
        <p:spPr>
          <a:xfrm>
            <a:off x="3968727" y="2641800"/>
            <a:ext cx="1206546" cy="458105"/>
          </a:xfrm>
          <a:prstGeom prst="rect">
            <a:avLst/>
          </a:prstGeom>
        </p:spPr>
      </p:pic>
      <p:sp>
        <p:nvSpPr>
          <p:cNvPr id="13" name="Text 7"/>
          <p:cNvSpPr/>
          <p:nvPr>
            <p:custDataLst>
              <p:tags r:id="rId14"/>
            </p:custDataLst>
          </p:nvPr>
        </p:nvSpPr>
        <p:spPr>
          <a:xfrm>
            <a:off x="4162220" y="2651397"/>
            <a:ext cx="819561" cy="438912"/>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21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pic>
        <p:nvPicPr>
          <p:cNvPr id="14" name="Image 4" descr="preencoded.png"/>
          <p:cNvPicPr>
            <a:picLocks noChangeAspect="1"/>
          </p:cNvPicPr>
          <p:nvPr>
            <p:custDataLst>
              <p:tags r:id="rId15"/>
            </p:custDataLst>
          </p:nvPr>
        </p:nvPicPr>
        <p:blipFill>
          <a:blip r:embed="rId11"/>
          <a:stretch>
            <a:fillRect/>
          </a:stretch>
        </p:blipFill>
        <p:spPr>
          <a:xfrm>
            <a:off x="5551864" y="2641800"/>
            <a:ext cx="1206546" cy="458105"/>
          </a:xfrm>
          <a:prstGeom prst="rect">
            <a:avLst/>
          </a:prstGeom>
        </p:spPr>
      </p:pic>
      <p:sp>
        <p:nvSpPr>
          <p:cNvPr id="15" name="Text 8"/>
          <p:cNvSpPr/>
          <p:nvPr>
            <p:custDataLst>
              <p:tags r:id="rId16"/>
            </p:custDataLst>
          </p:nvPr>
        </p:nvSpPr>
        <p:spPr>
          <a:xfrm>
            <a:off x="5745357" y="2651397"/>
            <a:ext cx="819561" cy="438912"/>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21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04</a:t>
            </a:r>
            <a:endParaRPr lang="en-US" sz="1500" dirty="0"/>
          </a:p>
        </p:txBody>
      </p:sp>
      <p:pic>
        <p:nvPicPr>
          <p:cNvPr id="16" name="Image 5" descr="preencoded.png"/>
          <p:cNvPicPr>
            <a:picLocks noChangeAspect="1"/>
          </p:cNvPicPr>
          <p:nvPr>
            <p:custDataLst>
              <p:tags r:id="rId17"/>
            </p:custDataLst>
          </p:nvPr>
        </p:nvPicPr>
        <p:blipFill>
          <a:blip r:embed="rId8"/>
          <a:stretch>
            <a:fillRect/>
          </a:stretch>
        </p:blipFill>
        <p:spPr>
          <a:xfrm>
            <a:off x="7135001" y="2641800"/>
            <a:ext cx="1206546" cy="458105"/>
          </a:xfrm>
          <a:prstGeom prst="rect">
            <a:avLst/>
          </a:prstGeom>
        </p:spPr>
      </p:pic>
      <p:sp>
        <p:nvSpPr>
          <p:cNvPr id="17" name="Text 9"/>
          <p:cNvSpPr/>
          <p:nvPr>
            <p:custDataLst>
              <p:tags r:id="rId18"/>
            </p:custDataLst>
          </p:nvPr>
        </p:nvSpPr>
        <p:spPr>
          <a:xfrm>
            <a:off x="7328494" y="2651397"/>
            <a:ext cx="819561" cy="438912"/>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21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05</a:t>
            </a:r>
            <a:endParaRPr lang="en-US" sz="1500" dirty="0"/>
          </a:p>
        </p:txBody>
      </p:sp>
      <p:sp>
        <p:nvSpPr>
          <p:cNvPr id="18" name="Text 10"/>
          <p:cNvSpPr/>
          <p:nvPr>
            <p:custDataLst>
              <p:tags r:id="rId19"/>
            </p:custDataLst>
          </p:nvPr>
        </p:nvSpPr>
        <p:spPr>
          <a:xfrm>
            <a:off x="550277" y="1069032"/>
            <a:ext cx="2580437" cy="484632"/>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650" b="1"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学历要求</a:t>
            </a:r>
            <a:endParaRPr lang="en-US" sz="1500" dirty="0"/>
          </a:p>
        </p:txBody>
      </p:sp>
      <p:sp>
        <p:nvSpPr>
          <p:cNvPr id="19" name="Text 11"/>
          <p:cNvSpPr/>
          <p:nvPr>
            <p:custDataLst>
              <p:tags r:id="rId20"/>
            </p:custDataLst>
          </p:nvPr>
        </p:nvSpPr>
        <p:spPr>
          <a:xfrm>
            <a:off x="550277" y="1428750"/>
            <a:ext cx="2468880" cy="99822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申请者需具备全日制本科及以上学历，优先考虑</a:t>
            </a:r>
            <a:r>
              <a:rPr lang="zh-CN" altLang="en-US" sz="105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大数据、</a:t>
            </a:r>
            <a:r>
              <a:rPr lang="en-US" sz="105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计算机科学与技术、软件工程</a:t>
            </a: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等相关专业。学历是基础，但更重要的是相关领域的专业知识和实践能力。</a:t>
            </a:r>
            <a:endParaRPr lang="en-US" sz="1500" dirty="0"/>
          </a:p>
        </p:txBody>
      </p:sp>
      <p:sp>
        <p:nvSpPr>
          <p:cNvPr id="20" name="Text 12"/>
          <p:cNvSpPr/>
          <p:nvPr>
            <p:custDataLst>
              <p:tags r:id="rId21"/>
            </p:custDataLst>
          </p:nvPr>
        </p:nvSpPr>
        <p:spPr>
          <a:xfrm>
            <a:off x="3310637" y="1069032"/>
            <a:ext cx="2580437" cy="484632"/>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650" b="1"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技术技能</a:t>
            </a:r>
            <a:endParaRPr lang="en-US" sz="1500" dirty="0"/>
          </a:p>
        </p:txBody>
      </p:sp>
      <p:sp>
        <p:nvSpPr>
          <p:cNvPr id="21" name="Text 13"/>
          <p:cNvSpPr/>
          <p:nvPr>
            <p:custDataLst>
              <p:tags r:id="rId22"/>
            </p:custDataLst>
          </p:nvPr>
        </p:nvSpPr>
        <p:spPr>
          <a:xfrm>
            <a:off x="3310225" y="1428750"/>
            <a:ext cx="2468880" cy="128016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熟练掌握Java、Python、C++等编程语言，并了解数据结构与算法。熟悉SQL数据库操作，有实际项目经验者优先考虑。掌握机器学习和深度学习算法将更具竞争力。</a:t>
            </a:r>
            <a:endParaRPr lang="en-US" sz="1500" dirty="0"/>
          </a:p>
        </p:txBody>
      </p:sp>
      <p:sp>
        <p:nvSpPr>
          <p:cNvPr id="22" name="Text 14"/>
          <p:cNvSpPr/>
          <p:nvPr>
            <p:custDataLst>
              <p:tags r:id="rId23"/>
            </p:custDataLst>
          </p:nvPr>
        </p:nvSpPr>
        <p:spPr>
          <a:xfrm>
            <a:off x="6098743" y="1069032"/>
            <a:ext cx="2580437" cy="484632"/>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650" b="1"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工作经验</a:t>
            </a:r>
            <a:endParaRPr lang="en-US" sz="1500" dirty="0"/>
          </a:p>
        </p:txBody>
      </p:sp>
      <p:sp>
        <p:nvSpPr>
          <p:cNvPr id="23" name="Text 15"/>
          <p:cNvSpPr/>
          <p:nvPr>
            <p:custDataLst>
              <p:tags r:id="rId24"/>
            </p:custDataLst>
          </p:nvPr>
        </p:nvSpPr>
        <p:spPr>
          <a:xfrm>
            <a:off x="6099145" y="1428750"/>
            <a:ext cx="2468880" cy="83629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05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有管理岗位或ERP、SAP、MES系统实施经验者优先。丰富的实践经验能提升解决实际问题的能力，增强团队协作效率。</a:t>
            </a:r>
            <a:endParaRPr lang="en-US" sz="1500" dirty="0"/>
          </a:p>
        </p:txBody>
      </p:sp>
      <p:sp>
        <p:nvSpPr>
          <p:cNvPr id="24" name="Shape 16"/>
          <p:cNvSpPr/>
          <p:nvPr/>
        </p:nvSpPr>
        <p:spPr>
          <a:xfrm>
            <a:off x="464820" y="1136190"/>
            <a:ext cx="0" cy="1353264"/>
          </a:xfrm>
          <a:custGeom>
            <a:avLst/>
            <a:gdLst/>
            <a:ahLst/>
            <a:cxnLst/>
            <a:rect l="l" t="t" r="r" b="b"/>
            <a:pathLst>
              <a:path h="1353264">
                <a:moveTo>
                  <a:pt x="0" y="0"/>
                </a:moveTo>
                <a:lnTo>
                  <a:pt x="0" y="1353264"/>
                </a:lnTo>
              </a:path>
            </a:pathLst>
          </a:custGeom>
          <a:noFill/>
          <a:ln w="9525">
            <a:solidFill>
              <a:srgbClr val="257CE5"/>
            </a:solidFill>
            <a:prstDash val="solid"/>
            <a:headEnd type="none"/>
            <a:tailEnd type="none"/>
          </a:ln>
        </p:spPr>
      </p:sp>
      <p:sp>
        <p:nvSpPr>
          <p:cNvPr id="25" name="Shape 17"/>
          <p:cNvSpPr/>
          <p:nvPr>
            <p:custDataLst>
              <p:tags r:id="rId25"/>
            </p:custDataLst>
          </p:nvPr>
        </p:nvSpPr>
        <p:spPr>
          <a:xfrm>
            <a:off x="3226213" y="1136190"/>
            <a:ext cx="0" cy="1353264"/>
          </a:xfrm>
          <a:custGeom>
            <a:avLst/>
            <a:gdLst/>
            <a:ahLst/>
            <a:cxnLst/>
            <a:rect l="l" t="t" r="r" b="b"/>
            <a:pathLst>
              <a:path h="1353264">
                <a:moveTo>
                  <a:pt x="0" y="0"/>
                </a:moveTo>
                <a:lnTo>
                  <a:pt x="0" y="1353264"/>
                </a:lnTo>
              </a:path>
            </a:pathLst>
          </a:custGeom>
          <a:noFill/>
          <a:ln w="9525">
            <a:solidFill>
              <a:srgbClr val="257CE5"/>
            </a:solidFill>
            <a:prstDash val="solid"/>
            <a:headEnd type="none"/>
            <a:tailEnd type="none"/>
          </a:ln>
        </p:spPr>
      </p:sp>
      <p:sp>
        <p:nvSpPr>
          <p:cNvPr id="26" name="Shape 18"/>
          <p:cNvSpPr/>
          <p:nvPr>
            <p:custDataLst>
              <p:tags r:id="rId26"/>
            </p:custDataLst>
          </p:nvPr>
        </p:nvSpPr>
        <p:spPr>
          <a:xfrm>
            <a:off x="6005879" y="1136190"/>
            <a:ext cx="0" cy="1353264"/>
          </a:xfrm>
          <a:custGeom>
            <a:avLst/>
            <a:gdLst/>
            <a:ahLst/>
            <a:cxnLst/>
            <a:rect l="l" t="t" r="r" b="b"/>
            <a:pathLst>
              <a:path h="1353264">
                <a:moveTo>
                  <a:pt x="0" y="0"/>
                </a:moveTo>
                <a:lnTo>
                  <a:pt x="0" y="1353264"/>
                </a:lnTo>
              </a:path>
            </a:pathLst>
          </a:custGeom>
          <a:noFill/>
          <a:ln w="9525">
            <a:solidFill>
              <a:srgbClr val="257CE5"/>
            </a:solidFill>
            <a:prstDash val="solid"/>
            <a:headEnd type="none"/>
            <a:tailEnd type="none"/>
          </a:ln>
        </p:spPr>
      </p:sp>
      <p:sp>
        <p:nvSpPr>
          <p:cNvPr id="27" name="Shape 19"/>
          <p:cNvSpPr/>
          <p:nvPr>
            <p:custDataLst>
              <p:tags r:id="rId27"/>
            </p:custDataLst>
          </p:nvPr>
        </p:nvSpPr>
        <p:spPr>
          <a:xfrm>
            <a:off x="4572000" y="3273600"/>
            <a:ext cx="0" cy="1353264"/>
          </a:xfrm>
          <a:custGeom>
            <a:avLst/>
            <a:gdLst/>
            <a:ahLst/>
            <a:cxnLst/>
            <a:rect l="l" t="t" r="r" b="b"/>
            <a:pathLst>
              <a:path h="1353264">
                <a:moveTo>
                  <a:pt x="0" y="0"/>
                </a:moveTo>
                <a:lnTo>
                  <a:pt x="0" y="1353264"/>
                </a:lnTo>
              </a:path>
            </a:pathLst>
          </a:custGeom>
          <a:noFill/>
          <a:ln w="9525">
            <a:solidFill>
              <a:srgbClr val="257CE5"/>
            </a:solidFill>
            <a:prstDash val="solid"/>
            <a:headEnd type="none"/>
            <a:tailEnd type="none"/>
          </a:ln>
        </p:spPr>
      </p:sp>
    </p:spTree>
  </p:cSld>
  <p:clrMapOvr>
    <a:masterClrMapping/>
  </p:clrMapOvr>
</p:sld>
</file>

<file path=ppt/tags/tag1.xml><?xml version="1.0" encoding="utf-8"?>
<p:tagLst xmlns:p="http://schemas.openxmlformats.org/presentationml/2006/main">
  <p:tag name="KSO_WM_DIAGRAM_VIRTUALLY_FRAME" val="{&quot;height&quot;:145.48330708661416,&quot;left&quot;:47.08251968503936,&quot;top&quot;:167.80141732283465,&quot;width&quot;:523.5824409448818}"/>
</p:tagLst>
</file>

<file path=ppt/tags/tag10.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11.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12.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13.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14.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15.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16.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17.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18.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19.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2.xml><?xml version="1.0" encoding="utf-8"?>
<p:tagLst xmlns:p="http://schemas.openxmlformats.org/presentationml/2006/main">
  <p:tag name="KSO_WM_DIAGRAM_VIRTUALLY_FRAME" val="{&quot;height&quot;:145.48330708661416,&quot;left&quot;:47.08251968503936,&quot;top&quot;:167.80141732283465,&quot;width&quot;:523.5824409448818}"/>
</p:tagLst>
</file>

<file path=ppt/tags/tag20.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21.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22.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23.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24.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25.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26.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27.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28.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29.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3.xml><?xml version="1.0" encoding="utf-8"?>
<p:tagLst xmlns:p="http://schemas.openxmlformats.org/presentationml/2006/main">
  <p:tag name="KSO_WM_DIAGRAM_VIRTUALLY_FRAME" val="{&quot;height&quot;:145.48330708661416,&quot;left&quot;:47.08251968503936,&quot;top&quot;:167.80141732283465,&quot;width&quot;:523.5824409448818}"/>
</p:tagLst>
</file>

<file path=ppt/tags/tag30.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31.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ags/tag32.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33.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34.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35.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36.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37.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38.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39.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4.xml><?xml version="1.0" encoding="utf-8"?>
<p:tagLst xmlns:p="http://schemas.openxmlformats.org/presentationml/2006/main">
  <p:tag name="KSO_WM_DIAGRAM_VIRTUALLY_FRAME" val="{&quot;height&quot;:145.48330708661416,&quot;left&quot;:47.08251968503936,&quot;top&quot;:167.80141732283465,&quot;width&quot;:523.5824409448818}"/>
</p:tagLst>
</file>

<file path=ppt/tags/tag40.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41.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42.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43.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44.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45.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46.xml><?xml version="1.0" encoding="utf-8"?>
<p:tagLst xmlns:p="http://schemas.openxmlformats.org/presentationml/2006/main">
  <p:tag name="KSO_WM_DIAGRAM_VIRTUALLY_FRAME" val="{&quot;height&quot;:305.6998818897638,&quot;left&quot;:182.84866141732283,&quot;top&quot;:62.61641732283465,&quot;width&quot;:491.14039370078746}"/>
</p:tagLst>
</file>

<file path=ppt/tags/tag47.xml><?xml version="1.0" encoding="utf-8"?>
<p:tagLst xmlns:p="http://schemas.openxmlformats.org/presentationml/2006/main">
  <p:tag name="commondata" val="eyJoZGlkIjoiNjMyMmUxNmU2MTdiZDI5MWNmOTZhYmViOWJiZmNmNDEifQ=="/>
</p:tagLst>
</file>

<file path=ppt/tags/tag5.xml><?xml version="1.0" encoding="utf-8"?>
<p:tagLst xmlns:p="http://schemas.openxmlformats.org/presentationml/2006/main">
  <p:tag name="KSO_WM_DIAGRAM_VIRTUALLY_FRAME" val="{&quot;height&quot;:145.48330708661416,&quot;left&quot;:47.08251968503936,&quot;top&quot;:167.80141732283465,&quot;width&quot;:523.5824409448818}"/>
</p:tagLst>
</file>

<file path=ppt/tags/tag6.xml><?xml version="1.0" encoding="utf-8"?>
<p:tagLst xmlns:p="http://schemas.openxmlformats.org/presentationml/2006/main">
  <p:tag name="KSO_WM_DIAGRAM_VIRTUALLY_FRAME" val="{&quot;height&quot;:145.48330708661416,&quot;left&quot;:47.08251968503936,&quot;top&quot;:167.80141732283465,&quot;width&quot;:523.5824409448818}"/>
</p:tagLst>
</file>

<file path=ppt/tags/tag7.xml><?xml version="1.0" encoding="utf-8"?>
<p:tagLst xmlns:p="http://schemas.openxmlformats.org/presentationml/2006/main">
  <p:tag name="KSO_WM_DIAGRAM_VIRTUALLY_FRAME" val="{&quot;height&quot;:145.48330708661416,&quot;left&quot;:47.08251968503936,&quot;top&quot;:167.80141732283465,&quot;width&quot;:523.5824409448818}"/>
</p:tagLst>
</file>

<file path=ppt/tags/tag8.xml><?xml version="1.0" encoding="utf-8"?>
<p:tagLst xmlns:p="http://schemas.openxmlformats.org/presentationml/2006/main">
  <p:tag name="KSO_WM_DIAGRAM_VIRTUALLY_FRAME" val="{&quot;height&quot;:145.48330708661416,&quot;left&quot;:47.08251968503936,&quot;top&quot;:167.80141732283465,&quot;width&quot;:523.5824409448818}"/>
</p:tagLst>
</file>

<file path=ppt/tags/tag9.xml><?xml version="1.0" encoding="utf-8"?>
<p:tagLst xmlns:p="http://schemas.openxmlformats.org/presentationml/2006/main">
  <p:tag name="KSO_WM_DIAGRAM_VIRTUALLY_FRAME" val="{&quot;height&quot;:297.42425196850394,&quot;left&quot;:43.328897637795265,&quot;top&quot;:84.17574803149606,&quot;width&quot;:640.07110236220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4309</Words>
  <Application>WPS 演示</Application>
  <PresentationFormat>On-screen Show (16:9)</PresentationFormat>
  <Paragraphs>310</Paragraphs>
  <Slides>19</Slides>
  <Notes>27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Arial</vt:lpstr>
      <vt:lpstr>宋体</vt:lpstr>
      <vt:lpstr>Wingdings</vt:lpstr>
      <vt:lpstr>Arial</vt:lpstr>
      <vt:lpstr>Arial</vt:lpstr>
      <vt:lpstr>微软雅黑</vt:lpstr>
      <vt:lpstr>微软雅黑</vt:lpstr>
      <vt:lpstr>Calibri</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xz</cp:lastModifiedBy>
  <cp:revision>6</cp:revision>
  <dcterms:created xsi:type="dcterms:W3CDTF">2024-10-23T04:04:00Z</dcterms:created>
  <dcterms:modified xsi:type="dcterms:W3CDTF">2024-10-23T07:33:43Z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BD96EF0AA0774491BCF53BD1F9D7CA8C_13</vt:lpwstr>
  </property>
  <property fmtid="{D5CDD505-2E9C-101B-9397-08002B2CF9AE}" pid="3" name="KSOProductBuildVer">
    <vt:lpwstr>2052-12.1.0.18608</vt:lpwstr>
  </property>
</Properties>
</file>